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273" r:id="rId2"/>
    <p:sldId id="256" r:id="rId3"/>
    <p:sldId id="278" r:id="rId4"/>
    <p:sldId id="257" r:id="rId5"/>
    <p:sldId id="280" r:id="rId6"/>
    <p:sldId id="284" r:id="rId7"/>
    <p:sldId id="279" r:id="rId8"/>
    <p:sldId id="261" r:id="rId9"/>
    <p:sldId id="281" r:id="rId10"/>
    <p:sldId id="264" r:id="rId11"/>
    <p:sldId id="258" r:id="rId12"/>
    <p:sldId id="262" r:id="rId13"/>
    <p:sldId id="260" r:id="rId14"/>
    <p:sldId id="263" r:id="rId15"/>
    <p:sldId id="266" r:id="rId16"/>
    <p:sldId id="265" r:id="rId17"/>
    <p:sldId id="267" r:id="rId18"/>
    <p:sldId id="268" r:id="rId19"/>
    <p:sldId id="269" r:id="rId20"/>
    <p:sldId id="270" r:id="rId21"/>
    <p:sldId id="282" r:id="rId22"/>
    <p:sldId id="271" r:id="rId23"/>
    <p:sldId id="275" r:id="rId24"/>
    <p:sldId id="274" r:id="rId25"/>
    <p:sldId id="272" r:id="rId26"/>
    <p:sldId id="283" r:id="rId27"/>
    <p:sldId id="276" r:id="rId28"/>
    <p:sldId id="277"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C6A"/>
    <a:srgbClr val="31B3E7"/>
    <a:srgbClr val="4D4D4D"/>
    <a:srgbClr val="1BAAE3"/>
    <a:srgbClr val="FF99FF"/>
    <a:srgbClr val="6CF559"/>
    <a:srgbClr val="F3A3ED"/>
    <a:srgbClr val="A29BFB"/>
    <a:srgbClr val="D89CFA"/>
    <a:srgbClr val="003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29" autoAdjust="0"/>
    <p:restoredTop sz="71076" autoAdjust="0"/>
  </p:normalViewPr>
  <p:slideViewPr>
    <p:cSldViewPr>
      <p:cViewPr varScale="1">
        <p:scale>
          <a:sx n="71" d="100"/>
          <a:sy n="71" d="100"/>
        </p:scale>
        <p:origin x="1644" y="6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7/2/2022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mtClean="0"/>
              <a:t>monsieur</a:t>
            </a:r>
            <a:r>
              <a:rPr lang="fr-FR" baseline="0" smtClean="0"/>
              <a:t> le président ,madame le membre de jury , je tiens tout d’abord a vous remercier pour l’attention que vous voudrez bien accordez a notre soutenance , nous avons l’honneur de vous présenter notre projet de fin d’étude  intituler « Robot de  Reconnaissance des panneaux routiers basé sur l’intelligence artificielle  » élaboré par mon binôme  et moi même , </a:t>
            </a:r>
            <a:r>
              <a:rPr lang="fr-FR" smtClean="0"/>
              <a:t>notre PFE à été effectué au sein du laboratoire d’electronique et micro-electronique de la faculté des sciences Monastir sous la direction de Mr. HAJJAJI</a:t>
            </a:r>
            <a:r>
              <a:rPr lang="fr-FR" baseline="0" smtClean="0"/>
              <a:t> Mohamed Ali</a:t>
            </a:r>
            <a:r>
              <a:rPr lang="fr-FR" smtClean="0"/>
              <a:t> et Mme Soulef.</a:t>
            </a:r>
          </a:p>
          <a:p>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1929238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mtClean="0"/>
              <a:t>Tout d’abord on va</a:t>
            </a:r>
            <a:r>
              <a:rPr lang="fr-FR" baseline="0" smtClean="0"/>
              <a:t> vous présentez l’architecture globale de notre modèle qui est constitué de 2 phases : phase dentrainnement et phase de test .</a:t>
            </a:r>
          </a:p>
          <a:p>
            <a:r>
              <a:rPr lang="fr-FR" baseline="0" smtClean="0"/>
              <a:t>commençeons par la phase d’entrainnement  dans lequel  on va importer une base de donnée étiquitée sur laquel on va appliquée une méthode CNN accompané par quelques paramètres important pour crée notre model CNN . Ensuite on va passer au phase de test dans lequel on va tester le modèle déja crée on lui donnant une image quelquant de pannaux puis nous le lesson faire la prédiction et l’affichage de classe reconnu  par la suite ,</a:t>
            </a:r>
          </a:p>
          <a:p>
            <a:endParaRPr lang="fr-FR" baseline="0" smtClean="0"/>
          </a:p>
        </p:txBody>
      </p:sp>
      <p:sp>
        <p:nvSpPr>
          <p:cNvPr id="4" name="Slide Number Placeholder 3"/>
          <p:cNvSpPr>
            <a:spLocks noGrp="1"/>
          </p:cNvSpPr>
          <p:nvPr>
            <p:ph type="sldNum" sz="quarter" idx="10"/>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328907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5400" b="0" dirty="0" smtClean="0"/>
              <a:t>Donc pour la </a:t>
            </a:r>
            <a:r>
              <a:rPr lang="fr-FR" sz="6600" b="0" dirty="0" smtClean="0"/>
              <a:t>conception du modèle ,il faut tout d’abord ,justifier notre choix de CNN comme méthode de reconnaissance ,ce choix est justifier par la simplicité et l’</a:t>
            </a:r>
            <a:r>
              <a:rPr lang="fr-FR" sz="6600" b="0" dirty="0" err="1" smtClean="0"/>
              <a:t>efficacite</a:t>
            </a:r>
            <a:r>
              <a:rPr lang="fr-FR" sz="6600" b="0" dirty="0" smtClean="0"/>
              <a:t> de la méthode. En plus  Les réseaux de neurones convolutifs sont devenus le principal algorithme de la vision par ordinateur .Alors on a crée ce modèle qui contient 4 couches de </a:t>
            </a:r>
            <a:r>
              <a:rPr lang="fr-FR" sz="6600" b="0" dirty="0" err="1" smtClean="0"/>
              <a:t>conv</a:t>
            </a:r>
            <a:r>
              <a:rPr lang="fr-FR" sz="6600" b="0" dirty="0" smtClean="0"/>
              <a:t> , 2 couches de max pooling+ Dropout puis une couche de </a:t>
            </a:r>
            <a:r>
              <a:rPr lang="fr-FR" sz="6600" b="0" dirty="0" err="1" smtClean="0"/>
              <a:t>flattening</a:t>
            </a:r>
            <a:r>
              <a:rPr lang="fr-FR" sz="6600" b="0" dirty="0" smtClean="0"/>
              <a:t> a la suite une couche entièrement connecter contient 256 neurones + Dropout enfin , on a crée une couche de sortie contient 43 neurones qui sont nos 43 classes avec une fonction </a:t>
            </a:r>
            <a:r>
              <a:rPr lang="fr-FR" sz="4800" b="0" dirty="0" smtClean="0"/>
              <a:t>d’activation</a:t>
            </a:r>
            <a:r>
              <a:rPr lang="fr-FR" sz="4800" b="0" baseline="0" dirty="0" smtClean="0"/>
              <a:t> Softmax.</a:t>
            </a:r>
            <a:endParaRPr lang="fr-FR" sz="4000" b="0" dirty="0"/>
          </a:p>
        </p:txBody>
      </p:sp>
      <p:sp>
        <p:nvSpPr>
          <p:cNvPr id="4" name="Slide Number Placeholder 3"/>
          <p:cNvSpPr>
            <a:spLocks noGrp="1"/>
          </p:cNvSpPr>
          <p:nvPr>
            <p:ph type="sldNum" sz="quarter" idx="10"/>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258428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smtClean="0">
                <a:latin typeface="Times New Roman" panose="02020603050405020304" pitchFamily="18" charset="0"/>
                <a:cs typeface="Times New Roman" panose="02020603050405020304" pitchFamily="18" charset="0"/>
              </a:rPr>
              <a:t> On passe maintenat</a:t>
            </a:r>
            <a:r>
              <a:rPr lang="fr-FR" sz="1200" baseline="0" smtClean="0">
                <a:latin typeface="Times New Roman" panose="02020603050405020304" pitchFamily="18" charset="0"/>
                <a:cs typeface="Times New Roman" panose="02020603050405020304" pitchFamily="18" charset="0"/>
              </a:rPr>
              <a:t> au base de données utilisée pour la conception de modéle,en fait cet base de donnée </a:t>
            </a:r>
            <a:r>
              <a:rPr lang="fr-FR" sz="1200" smtClean="0">
                <a:latin typeface="Times New Roman" panose="02020603050405020304" pitchFamily="18" charset="0"/>
                <a:cs typeface="Times New Roman" panose="02020603050405020304" pitchFamily="18" charset="0"/>
              </a:rPr>
              <a:t>est constituée de 50000 images de 43 classes différents , ces images sont divisé sur 2 dossiers important Train et Test . Elle est composé aussi d’un fichier Test.csv qui contient le chemin d’accès de chaque image et leurs classes .</a:t>
            </a:r>
          </a:p>
          <a:p>
            <a:endParaRPr lang="fr-FR"/>
          </a:p>
        </p:txBody>
      </p:sp>
      <p:sp>
        <p:nvSpPr>
          <p:cNvPr id="4" name="Slide Number Placeholder 3"/>
          <p:cNvSpPr>
            <a:spLocks noGrp="1"/>
          </p:cNvSpPr>
          <p:nvPr>
            <p:ph type="sldNum" sz="quarter" idx="10"/>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1521766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ensuite</a:t>
            </a:r>
            <a:r>
              <a:rPr lang="en-US" baseline="0" smtClean="0"/>
              <a:t> </a:t>
            </a:r>
            <a:r>
              <a:rPr lang="en-US" smtClean="0"/>
              <a:t>pour</a:t>
            </a:r>
            <a:r>
              <a:rPr lang="en-US" baseline="0" smtClean="0"/>
              <a:t> la creation de ce modéle on utilise quelques parmètres important pour l’optimization de ces parformances ,nottament le nombre d’époche, l’algorithme d’apprentisage , le Batch size le loss el les métriques . </a:t>
            </a:r>
          </a:p>
          <a:p>
            <a:endParaRPr lang="en-US" baseline="0" smtClean="0"/>
          </a:p>
          <a:p>
            <a:r>
              <a:rPr lang="en-US" baseline="0" smtClean="0"/>
              <a:t>dans ce cas , on a comme paramètres : .....</a:t>
            </a:r>
          </a:p>
          <a:p>
            <a:r>
              <a:rPr lang="en-US" baseline="0" smtClean="0"/>
              <a:t>et les valeurs de ces derniers successivement sont : ..... </a:t>
            </a:r>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13</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smtClean="0">
                <a:solidFill>
                  <a:schemeClr val="tx1"/>
                </a:solidFill>
                <a:effectLst/>
                <a:latin typeface="+mn-lt"/>
                <a:ea typeface="+mn-ea"/>
                <a:cs typeface="+mn-cs"/>
              </a:rPr>
              <a:t>maintenat</a:t>
            </a:r>
            <a:r>
              <a:rPr lang="fr-FR" sz="1200" kern="1200" baseline="0" smtClean="0">
                <a:solidFill>
                  <a:schemeClr val="tx1"/>
                </a:solidFill>
                <a:effectLst/>
                <a:latin typeface="+mn-lt"/>
                <a:ea typeface="+mn-ea"/>
                <a:cs typeface="+mn-cs"/>
              </a:rPr>
              <a:t> pour l’environnemrnt de travail on autilisé un un pc ..... pour la config</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baseline="0" smtClean="0">
                <a:solidFill>
                  <a:schemeClr val="tx1"/>
                </a:solidFill>
                <a:effectLst/>
                <a:latin typeface="+mn-lt"/>
                <a:ea typeface="+mn-ea"/>
                <a:cs typeface="+mn-cs"/>
              </a:rPr>
              <a:t>,on a travaillé sur python ... et comme biblio on a ..... </a:t>
            </a:r>
          </a:p>
        </p:txBody>
      </p:sp>
      <p:sp>
        <p:nvSpPr>
          <p:cNvPr id="4" name="Slide Number Placeholder 3"/>
          <p:cNvSpPr>
            <a:spLocks noGrp="1"/>
          </p:cNvSpPr>
          <p:nvPr>
            <p:ph type="sldNum" sz="quarter" idx="10"/>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1287820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smtClean="0">
                <a:solidFill>
                  <a:srgbClr val="000000"/>
                </a:solidFill>
                <a:latin typeface="Times New Roman" panose="02020603050405020304" pitchFamily="18" charset="0"/>
                <a:ea typeface="Times New Roman" panose="02020603050405020304" pitchFamily="18" charset="0"/>
              </a:rPr>
              <a:t>Après</a:t>
            </a:r>
            <a:r>
              <a:rPr lang="fr-FR" sz="1200" spc="5" smtClean="0">
                <a:solidFill>
                  <a:srgbClr val="000000"/>
                </a:solidFill>
                <a:latin typeface="Times New Roman" panose="02020603050405020304" pitchFamily="18" charset="0"/>
                <a:ea typeface="Times New Roman" panose="02020603050405020304" pitchFamily="18" charset="0"/>
              </a:rPr>
              <a:t> </a:t>
            </a:r>
            <a:r>
              <a:rPr lang="fr-FR" sz="1200" smtClean="0">
                <a:solidFill>
                  <a:srgbClr val="000000"/>
                </a:solidFill>
                <a:latin typeface="Times New Roman" panose="02020603050405020304" pitchFamily="18" charset="0"/>
                <a:ea typeface="Times New Roman" panose="02020603050405020304" pitchFamily="18" charset="0"/>
              </a:rPr>
              <a:t>la</a:t>
            </a:r>
            <a:r>
              <a:rPr lang="fr-FR" sz="1200" spc="5" smtClean="0">
                <a:solidFill>
                  <a:srgbClr val="000000"/>
                </a:solidFill>
                <a:latin typeface="Times New Roman" panose="02020603050405020304" pitchFamily="18" charset="0"/>
                <a:ea typeface="Times New Roman" panose="02020603050405020304" pitchFamily="18" charset="0"/>
              </a:rPr>
              <a:t> </a:t>
            </a:r>
            <a:r>
              <a:rPr lang="fr-FR" sz="1200" smtClean="0">
                <a:solidFill>
                  <a:srgbClr val="000000"/>
                </a:solidFill>
                <a:latin typeface="Times New Roman" panose="02020603050405020304" pitchFamily="18" charset="0"/>
                <a:ea typeface="Times New Roman" panose="02020603050405020304" pitchFamily="18" charset="0"/>
              </a:rPr>
              <a:t>configuration</a:t>
            </a:r>
            <a:r>
              <a:rPr lang="fr-FR" sz="1200" spc="5" smtClean="0">
                <a:solidFill>
                  <a:srgbClr val="000000"/>
                </a:solidFill>
                <a:latin typeface="Times New Roman" panose="02020603050405020304" pitchFamily="18" charset="0"/>
                <a:ea typeface="Times New Roman" panose="02020603050405020304" pitchFamily="18" charset="0"/>
              </a:rPr>
              <a:t> </a:t>
            </a:r>
            <a:r>
              <a:rPr lang="fr-FR" sz="1200" smtClean="0">
                <a:solidFill>
                  <a:srgbClr val="000000"/>
                </a:solidFill>
                <a:latin typeface="Times New Roman" panose="02020603050405020304" pitchFamily="18" charset="0"/>
                <a:ea typeface="Times New Roman" panose="02020603050405020304" pitchFamily="18" charset="0"/>
              </a:rPr>
              <a:t>de</a:t>
            </a:r>
            <a:r>
              <a:rPr lang="fr-FR" sz="1200" spc="5" smtClean="0">
                <a:solidFill>
                  <a:srgbClr val="000000"/>
                </a:solidFill>
                <a:latin typeface="Times New Roman" panose="02020603050405020304" pitchFamily="18" charset="0"/>
                <a:ea typeface="Times New Roman" panose="02020603050405020304" pitchFamily="18" charset="0"/>
              </a:rPr>
              <a:t> </a:t>
            </a:r>
            <a:r>
              <a:rPr lang="fr-FR" sz="1200" smtClean="0">
                <a:solidFill>
                  <a:srgbClr val="000000"/>
                </a:solidFill>
                <a:latin typeface="Times New Roman" panose="02020603050405020304" pitchFamily="18" charset="0"/>
                <a:ea typeface="Times New Roman" panose="02020603050405020304" pitchFamily="18" charset="0"/>
              </a:rPr>
              <a:t>notre</a:t>
            </a:r>
            <a:r>
              <a:rPr lang="fr-FR" sz="1200" spc="5" smtClean="0">
                <a:solidFill>
                  <a:srgbClr val="000000"/>
                </a:solidFill>
                <a:latin typeface="Times New Roman" panose="02020603050405020304" pitchFamily="18" charset="0"/>
                <a:ea typeface="Times New Roman" panose="02020603050405020304" pitchFamily="18" charset="0"/>
              </a:rPr>
              <a:t> </a:t>
            </a:r>
            <a:r>
              <a:rPr lang="fr-FR" sz="1200" smtClean="0">
                <a:solidFill>
                  <a:srgbClr val="000000"/>
                </a:solidFill>
                <a:latin typeface="Times New Roman" panose="02020603050405020304" pitchFamily="18" charset="0"/>
                <a:ea typeface="Times New Roman" panose="02020603050405020304" pitchFamily="18" charset="0"/>
              </a:rPr>
              <a:t>model,</a:t>
            </a:r>
            <a:r>
              <a:rPr lang="fr-FR" sz="1200" spc="5" smtClean="0">
                <a:solidFill>
                  <a:srgbClr val="000000"/>
                </a:solidFill>
                <a:latin typeface="Times New Roman" panose="02020603050405020304" pitchFamily="18" charset="0"/>
                <a:ea typeface="Times New Roman" panose="02020603050405020304" pitchFamily="18" charset="0"/>
              </a:rPr>
              <a:t> </a:t>
            </a:r>
            <a:r>
              <a:rPr lang="fr-FR" sz="1200" smtClean="0">
                <a:solidFill>
                  <a:srgbClr val="000000"/>
                </a:solidFill>
                <a:latin typeface="Times New Roman" panose="02020603050405020304" pitchFamily="18" charset="0"/>
                <a:ea typeface="Times New Roman" panose="02020603050405020304" pitchFamily="18" charset="0"/>
              </a:rPr>
              <a:t>nous</a:t>
            </a:r>
            <a:r>
              <a:rPr lang="fr-FR" sz="1200" spc="5" smtClean="0">
                <a:solidFill>
                  <a:srgbClr val="000000"/>
                </a:solidFill>
                <a:latin typeface="Times New Roman" panose="02020603050405020304" pitchFamily="18" charset="0"/>
                <a:ea typeface="Times New Roman" panose="02020603050405020304" pitchFamily="18" charset="0"/>
              </a:rPr>
              <a:t> </a:t>
            </a:r>
            <a:r>
              <a:rPr lang="fr-FR" sz="1200" smtClean="0">
                <a:solidFill>
                  <a:srgbClr val="000000"/>
                </a:solidFill>
                <a:latin typeface="Times New Roman" panose="02020603050405020304" pitchFamily="18" charset="0"/>
                <a:ea typeface="Times New Roman" panose="02020603050405020304" pitchFamily="18" charset="0"/>
              </a:rPr>
              <a:t>intéressons</a:t>
            </a:r>
            <a:r>
              <a:rPr lang="fr-FR" sz="1200" spc="5" smtClean="0">
                <a:solidFill>
                  <a:srgbClr val="000000"/>
                </a:solidFill>
                <a:latin typeface="Times New Roman" panose="02020603050405020304" pitchFamily="18" charset="0"/>
                <a:ea typeface="Times New Roman" panose="02020603050405020304" pitchFamily="18" charset="0"/>
              </a:rPr>
              <a:t> </a:t>
            </a:r>
            <a:r>
              <a:rPr lang="fr-FR" sz="1200" smtClean="0">
                <a:solidFill>
                  <a:srgbClr val="000000"/>
                </a:solidFill>
                <a:latin typeface="Times New Roman" panose="02020603050405020304" pitchFamily="18" charset="0"/>
                <a:ea typeface="Times New Roman" panose="02020603050405020304" pitchFamily="18" charset="0"/>
              </a:rPr>
              <a:t>aux</a:t>
            </a:r>
            <a:r>
              <a:rPr lang="fr-FR" sz="1200" spc="5" smtClean="0">
                <a:solidFill>
                  <a:srgbClr val="000000"/>
                </a:solidFill>
                <a:latin typeface="Times New Roman" panose="02020603050405020304" pitchFamily="18" charset="0"/>
                <a:ea typeface="Times New Roman" panose="02020603050405020304" pitchFamily="18" charset="0"/>
              </a:rPr>
              <a:t> </a:t>
            </a:r>
            <a:r>
              <a:rPr lang="fr-FR" sz="1200" smtClean="0">
                <a:solidFill>
                  <a:srgbClr val="000000"/>
                </a:solidFill>
                <a:latin typeface="Times New Roman" panose="02020603050405020304" pitchFamily="18" charset="0"/>
                <a:ea typeface="Times New Roman" panose="02020603050405020304" pitchFamily="18" charset="0"/>
              </a:rPr>
              <a:t>résultats</a:t>
            </a:r>
            <a:r>
              <a:rPr lang="fr-FR" sz="1200" spc="5" smtClean="0">
                <a:solidFill>
                  <a:srgbClr val="000000"/>
                </a:solidFill>
                <a:latin typeface="Times New Roman" panose="02020603050405020304" pitchFamily="18" charset="0"/>
                <a:ea typeface="Times New Roman" panose="02020603050405020304" pitchFamily="18" charset="0"/>
              </a:rPr>
              <a:t> </a:t>
            </a:r>
            <a:r>
              <a:rPr lang="fr-FR" sz="1200" spc="0" smtClean="0">
                <a:solidFill>
                  <a:srgbClr val="000000"/>
                </a:solidFill>
                <a:latin typeface="Times New Roman" panose="02020603050405020304" pitchFamily="18" charset="0"/>
                <a:ea typeface="Times New Roman" panose="02020603050405020304" pitchFamily="18" charset="0"/>
              </a:rPr>
              <a:t>ou</a:t>
            </a:r>
            <a:r>
              <a:rPr lang="fr-FR" sz="1200" spc="0" baseline="0" smtClean="0">
                <a:solidFill>
                  <a:srgbClr val="000000"/>
                </a:solidFill>
                <a:latin typeface="Times New Roman" panose="02020603050405020304" pitchFamily="18" charset="0"/>
                <a:ea typeface="Times New Roman" panose="02020603050405020304" pitchFamily="18" charset="0"/>
              </a:rPr>
              <a:t> au sommaire obtenu </a:t>
            </a:r>
            <a:r>
              <a:rPr lang="fr-FR" sz="1200" spc="15" smtClean="0">
                <a:solidFill>
                  <a:srgbClr val="000000"/>
                </a:solidFill>
                <a:latin typeface="Times New Roman" panose="02020603050405020304" pitchFamily="18" charset="0"/>
                <a:ea typeface="Times New Roman" panose="02020603050405020304" pitchFamily="18" charset="0"/>
              </a:rPr>
              <a:t>. commençeons par</a:t>
            </a:r>
            <a:r>
              <a:rPr lang="fr-FR" sz="1200" spc="15" baseline="0" smtClean="0">
                <a:solidFill>
                  <a:srgbClr val="000000"/>
                </a:solidFill>
                <a:latin typeface="Times New Roman" panose="02020603050405020304" pitchFamily="18" charset="0"/>
                <a:ea typeface="Times New Roman" panose="02020603050405020304" pitchFamily="18" charset="0"/>
              </a:rPr>
              <a:t> l’image d’entrée </a:t>
            </a:r>
            <a:r>
              <a:rPr lang="fr-FR" sz="1200" kern="1200" smtClean="0">
                <a:solidFill>
                  <a:schemeClr val="tx1"/>
                </a:solidFill>
                <a:effectLst/>
                <a:latin typeface="+mn-lt"/>
                <a:ea typeface="+mn-ea"/>
                <a:cs typeface="+mn-cs"/>
              </a:rPr>
              <a:t>de</a:t>
            </a:r>
            <a:r>
              <a:rPr lang="fr-FR" sz="1200" kern="1200" baseline="0" smtClean="0">
                <a:solidFill>
                  <a:schemeClr val="tx1"/>
                </a:solidFill>
                <a:effectLst/>
                <a:latin typeface="+mn-lt"/>
                <a:ea typeface="+mn-ea"/>
                <a:cs typeface="+mn-cs"/>
              </a:rPr>
              <a:t> </a:t>
            </a:r>
            <a:r>
              <a:rPr lang="fr-FR" sz="1200" kern="1200" smtClean="0">
                <a:solidFill>
                  <a:schemeClr val="tx1"/>
                </a:solidFill>
                <a:effectLst/>
                <a:latin typeface="+mn-lt"/>
                <a:ea typeface="+mn-ea"/>
                <a:cs typeface="+mn-cs"/>
              </a:rPr>
              <a:t>taille 30*30 qui passe d'abord dans la première couche convolutifs</a:t>
            </a:r>
            <a:r>
              <a:rPr lang="fr-FR" sz="1200" kern="1200" baseline="0" smtClean="0">
                <a:solidFill>
                  <a:schemeClr val="tx1"/>
                </a:solidFill>
                <a:effectLst/>
                <a:latin typeface="+mn-lt"/>
                <a:ea typeface="+mn-ea"/>
                <a:cs typeface="+mn-cs"/>
              </a:rPr>
              <a:t> qui </a:t>
            </a:r>
            <a:r>
              <a:rPr lang="fr-FR" sz="1200" kern="1200" smtClean="0">
                <a:solidFill>
                  <a:schemeClr val="tx1"/>
                </a:solidFill>
                <a:effectLst/>
                <a:latin typeface="+mn-lt"/>
                <a:ea typeface="+mn-ea"/>
                <a:cs typeface="+mn-cs"/>
              </a:rPr>
              <a:t>est constituée de 32 filtres de taille 5*5  pour nous donner 32 carte caréctiristique de taille 26 ,26 comme sortie  qui va</a:t>
            </a:r>
            <a:r>
              <a:rPr lang="fr-FR" sz="1200" kern="1200" baseline="0" smtClean="0">
                <a:solidFill>
                  <a:schemeClr val="tx1"/>
                </a:solidFill>
                <a:effectLst/>
                <a:latin typeface="+mn-lt"/>
                <a:ea typeface="+mn-ea"/>
                <a:cs typeface="+mn-cs"/>
              </a:rPr>
              <a:t> etre l’entrée de la deuxiéme couche convolutif </a:t>
            </a:r>
            <a:r>
              <a:rPr lang="fr-FR" sz="1200" kern="1200" smtClean="0">
                <a:solidFill>
                  <a:schemeClr val="tx1"/>
                </a:solidFill>
                <a:effectLst/>
                <a:latin typeface="+mn-lt"/>
                <a:ea typeface="+mn-ea"/>
                <a:cs typeface="+mn-cs"/>
              </a:rPr>
              <a:t>qui se compose également de 32 filtres pour</a:t>
            </a:r>
            <a:r>
              <a:rPr lang="fr-FR" sz="1200" kern="1200" baseline="0" smtClean="0">
                <a:solidFill>
                  <a:schemeClr val="tx1"/>
                </a:solidFill>
                <a:effectLst/>
                <a:latin typeface="+mn-lt"/>
                <a:ea typeface="+mn-ea"/>
                <a:cs typeface="+mn-cs"/>
              </a:rPr>
              <a:t> obtenir  32 autres carte caréctéristiques de taille 22*22 </a:t>
            </a:r>
            <a:r>
              <a:rPr lang="fr-FR" sz="1200" kern="1200" smtClean="0">
                <a:solidFill>
                  <a:schemeClr val="tx1"/>
                </a:solidFill>
                <a:effectLst/>
                <a:latin typeface="+mn-lt"/>
                <a:ea typeface="+mn-ea"/>
                <a:cs typeface="+mn-cs"/>
              </a:rPr>
              <a:t>Ensuite, on</a:t>
            </a:r>
            <a:r>
              <a:rPr lang="fr-FR" sz="1200" kern="1200" baseline="0" smtClean="0">
                <a:solidFill>
                  <a:schemeClr val="tx1"/>
                </a:solidFill>
                <a:effectLst/>
                <a:latin typeface="+mn-lt"/>
                <a:ea typeface="+mn-ea"/>
                <a:cs typeface="+mn-cs"/>
              </a:rPr>
              <a:t> applique le </a:t>
            </a:r>
            <a:r>
              <a:rPr lang="fr-FR" sz="1200" kern="1200" smtClean="0">
                <a:solidFill>
                  <a:schemeClr val="tx1"/>
                </a:solidFill>
                <a:effectLst/>
                <a:latin typeface="+mn-lt"/>
                <a:ea typeface="+mn-ea"/>
                <a:cs typeface="+mn-cs"/>
              </a:rPr>
              <a:t> Max Pooling pour réduire les paramètres de taille d'image et le calcul. En sortie de cette couche, nous aurons 32 feature maps de taille 11*11et</a:t>
            </a:r>
            <a:r>
              <a:rPr lang="fr-FR" sz="1200" kern="1200" baseline="0" smtClean="0">
                <a:solidFill>
                  <a:schemeClr val="tx1"/>
                </a:solidFill>
                <a:effectLst/>
                <a:latin typeface="+mn-lt"/>
                <a:ea typeface="+mn-ea"/>
                <a:cs typeface="+mn-cs"/>
              </a:rPr>
              <a:t> </a:t>
            </a:r>
            <a:r>
              <a:rPr lang="fr-FR" sz="1200" kern="1200" smtClean="0">
                <a:solidFill>
                  <a:schemeClr val="tx1"/>
                </a:solidFill>
                <a:effectLst/>
                <a:latin typeface="+mn-lt"/>
                <a:ea typeface="+mn-ea"/>
                <a:cs typeface="+mn-cs"/>
              </a:rPr>
              <a:t> pour éviter le sur ajustement, nous utilisons la méthode Dropout. puis Nous répétons la même chose avec les couches convolutif trois et quatre</a:t>
            </a:r>
          </a:p>
          <a:p>
            <a:pPr marL="0" marR="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Slide Number Placeholder 3"/>
          <p:cNvSpPr>
            <a:spLocks noGrp="1"/>
          </p:cNvSpPr>
          <p:nvPr>
            <p:ph type="sldNum" sz="quarter" idx="10"/>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1777206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smtClean="0"/>
              <a:t>Merci </a:t>
            </a:r>
            <a:r>
              <a:rPr lang="fr-FR" b="0" dirty="0" err="1" smtClean="0"/>
              <a:t>safa</a:t>
            </a:r>
            <a:r>
              <a:rPr lang="fr-FR" b="0" dirty="0" smtClean="0"/>
              <a:t> à vous détailler le prototype développé, je vais maintenant vous expliquer les résultats obtenus.</a:t>
            </a:r>
          </a:p>
          <a:p>
            <a:r>
              <a:rPr lang="fr-FR" b="0" dirty="0" smtClean="0"/>
              <a:t>En premier lieu  nous avons concentré sur la perte et la précision de notre modèle CNN...</a:t>
            </a:r>
          </a:p>
          <a:p>
            <a:r>
              <a:rPr lang="fr-FR" b="0" dirty="0" smtClean="0"/>
              <a:t>La perte est la somme des erreurs basées sur vos ensembles de données d'entraînement et de validation; </a:t>
            </a:r>
          </a:p>
          <a:p>
            <a:r>
              <a:rPr lang="fr-FR" b="0" dirty="0" smtClean="0"/>
              <a:t>tandis que la précision est le pourcentage de bons résultats obtenus avec l'ensemble de données de validation.</a:t>
            </a:r>
          </a:p>
          <a:p>
            <a:endParaRPr lang="fr-FR" b="0" dirty="0" smtClean="0"/>
          </a:p>
          <a:p>
            <a:r>
              <a:rPr lang="fr-FR" b="0" dirty="0" smtClean="0"/>
              <a:t>Après  l’analyse  des  résultats  obtenus,  On  constate  les  remarques  suivantes  :  La  précision  de augmente avec le nombre d’époque jusqu’à attenir 0.99%</a:t>
            </a:r>
          </a:p>
          <a:p>
            <a:r>
              <a:rPr lang="fr-FR" b="0" dirty="0" smtClean="0"/>
              <a:t>Et La  perte</a:t>
            </a:r>
            <a:r>
              <a:rPr lang="fr-FR" b="0" baseline="0" dirty="0" smtClean="0"/>
              <a:t> diminuer </a:t>
            </a:r>
            <a:r>
              <a:rPr lang="fr-FR" b="0" dirty="0" smtClean="0"/>
              <a:t>avec le nombre d’époque jusqu’à attenir 0.02</a:t>
            </a:r>
          </a:p>
          <a:p>
            <a:endParaRPr lang="fr-FR" b="0" dirty="0" smtClean="0"/>
          </a:p>
          <a:p>
            <a:endParaRPr lang="fr-FR" b="1" dirty="0" smtClean="0"/>
          </a:p>
        </p:txBody>
      </p:sp>
      <p:sp>
        <p:nvSpPr>
          <p:cNvPr id="4" name="Slide Number Placeholder 3"/>
          <p:cNvSpPr>
            <a:spLocks noGrp="1"/>
          </p:cNvSpPr>
          <p:nvPr>
            <p:ph type="sldNum" sz="quarter" idx="10"/>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2490649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En</a:t>
            </a:r>
            <a:r>
              <a:rPr lang="fr-FR" baseline="0" dirty="0" smtClean="0"/>
              <a:t> second lieu , on parle de la matrice de confusion qui est un résumé tabulaire …… </a:t>
            </a:r>
          </a:p>
          <a:p>
            <a:r>
              <a:rPr lang="fr-FR" baseline="0" dirty="0" smtClean="0"/>
              <a:t>On observe sur la figure suivante </a:t>
            </a:r>
            <a:r>
              <a:rPr lang="fr-FR" baseline="0" dirty="0" smtClean="0"/>
              <a:t>la confusions de matrix de notre model.</a:t>
            </a:r>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17</a:t>
            </a:fld>
            <a:endParaRPr lang="en-US"/>
          </a:p>
        </p:txBody>
      </p:sp>
    </p:spTree>
    <p:extLst>
      <p:ext uri="{BB962C8B-B14F-4D97-AF65-F5344CB8AC3E}">
        <p14:creationId xmlns:p14="http://schemas.microsoft.com/office/powerpoint/2010/main" val="68650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Je</a:t>
            </a:r>
            <a:r>
              <a:rPr lang="fr-FR" baseline="0" dirty="0" smtClean="0"/>
              <a:t> vais vous présenter tout a l’heure trois autres termes importants dans l’</a:t>
            </a:r>
            <a:r>
              <a:rPr lang="fr-FR" baseline="0" dirty="0" err="1" smtClean="0"/>
              <a:t>evaluation</a:t>
            </a:r>
            <a:r>
              <a:rPr lang="fr-FR" baseline="0" dirty="0" smtClean="0"/>
              <a:t> de notre model qui sont la </a:t>
            </a:r>
            <a:r>
              <a:rPr lang="fr-FR" baseline="0" dirty="0" smtClean="0"/>
              <a:t>précision </a:t>
            </a:r>
            <a:r>
              <a:rPr lang="fr-FR" baseline="0" dirty="0" smtClean="0"/>
              <a:t>, le recall et le F1-score.</a:t>
            </a:r>
          </a:p>
          <a:p>
            <a:r>
              <a:rPr lang="fr-FR" baseline="0" dirty="0" smtClean="0"/>
              <a:t>La </a:t>
            </a:r>
            <a:r>
              <a:rPr lang="fr-FR" baseline="0" dirty="0" smtClean="0"/>
              <a:t>précision </a:t>
            </a:r>
            <a:r>
              <a:rPr lang="fr-FR" baseline="0" dirty="0" smtClean="0"/>
              <a:t>est une mesure </a:t>
            </a:r>
            <a:r>
              <a:rPr lang="fr-FR"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et en sais dans la figure la précision de notre classes</a:t>
            </a:r>
            <a:endParaRPr lang="fr-FR" dirty="0" smtClean="0"/>
          </a:p>
          <a:p>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3896512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Le</a:t>
            </a:r>
            <a:r>
              <a:rPr lang="fr-FR" baseline="0" dirty="0" smtClean="0"/>
              <a:t> recall est une mesure </a:t>
            </a:r>
            <a:r>
              <a:rPr lang="fr-FR" baseline="0" dirty="0" smtClean="0"/>
              <a:t>……</a:t>
            </a:r>
          </a:p>
          <a:p>
            <a:r>
              <a:rPr lang="fr-FR" baseline="0" dirty="0" smtClean="0"/>
              <a:t>Voici son </a:t>
            </a:r>
            <a:r>
              <a:rPr lang="fr-FR" baseline="0" dirty="0" err="1" smtClean="0"/>
              <a:t>equation</a:t>
            </a:r>
            <a:r>
              <a:rPr lang="fr-FR" baseline="0" dirty="0" smtClean="0"/>
              <a:t> </a:t>
            </a:r>
            <a:r>
              <a:rPr lang="fr-FR" baseline="0" dirty="0" err="1" smtClean="0"/>
              <a:t>recal</a:t>
            </a:r>
            <a:r>
              <a:rPr lang="fr-FR" baseline="0" dirty="0" smtClean="0"/>
              <a:t> = ….</a:t>
            </a:r>
          </a:p>
          <a:p>
            <a:r>
              <a:rPr lang="fr-FR" baseline="0" dirty="0" smtClean="0"/>
              <a:t>et en sais dans la figure le </a:t>
            </a:r>
            <a:r>
              <a:rPr lang="fr-FR" baseline="0" dirty="0" err="1" smtClean="0"/>
              <a:t>recal</a:t>
            </a:r>
            <a:r>
              <a:rPr lang="fr-FR" baseline="0" dirty="0" smtClean="0"/>
              <a:t> score de notre classes</a:t>
            </a:r>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3954731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mtClean="0"/>
              <a:t>afin de bien illustrer</a:t>
            </a:r>
            <a:r>
              <a:rPr lang="fr-FR" baseline="0" smtClean="0"/>
              <a:t> notre travaille nous choisisson le cheminement suivant:</a:t>
            </a:r>
          </a:p>
          <a:p>
            <a:r>
              <a:rPr lang="fr-FR" baseline="0" smtClean="0"/>
              <a:t>commençeons par l’introduction qui un bref descriptif de l’intelligence artificielle ,</a:t>
            </a:r>
            <a:r>
              <a:rPr lang="fr-FR" smtClean="0"/>
              <a:t> ainsi</a:t>
            </a:r>
            <a:r>
              <a:rPr lang="fr-FR" baseline="0" smtClean="0"/>
              <a:t> la </a:t>
            </a:r>
            <a:r>
              <a:rPr lang="fr-FR" smtClean="0"/>
              <a:t>problématique et</a:t>
            </a:r>
            <a:r>
              <a:rPr lang="fr-FR" baseline="0" smtClean="0"/>
              <a:t> la </a:t>
            </a:r>
            <a:r>
              <a:rPr lang="fr-FR" smtClean="0"/>
              <a:t> solution qu’on va proposée , ensuite en va etudier la conception du modele qu’on ’va utilisée, puis on va passer à la réalisation de notre systéme et finissant par la conclusion et le prespective.</a:t>
            </a:r>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1055707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Et</a:t>
            </a:r>
            <a:r>
              <a:rPr lang="fr-FR" baseline="0" dirty="0" smtClean="0"/>
              <a:t> </a:t>
            </a:r>
            <a:r>
              <a:rPr lang="fr-FR" baseline="0" dirty="0" err="1" smtClean="0"/>
              <a:t>finallement</a:t>
            </a:r>
            <a:r>
              <a:rPr lang="fr-FR" baseline="0" dirty="0" smtClean="0"/>
              <a:t> le F1-score maintient </a:t>
            </a:r>
            <a:r>
              <a:rPr lang="fr-FR"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et en sais dans la figure le F1-score de notre classes</a:t>
            </a:r>
            <a:endParaRPr lang="fr-FR" dirty="0" smtClean="0"/>
          </a:p>
        </p:txBody>
      </p:sp>
      <p:sp>
        <p:nvSpPr>
          <p:cNvPr id="4" name="Slide Number Placeholder 3"/>
          <p:cNvSpPr>
            <a:spLocks noGrp="1"/>
          </p:cNvSpPr>
          <p:nvPr>
            <p:ph type="sldNum" sz="quarter" idx="10"/>
          </p:nvPr>
        </p:nvSpPr>
        <p:spPr/>
        <p:txBody>
          <a:bodyPr/>
          <a:lstStyle/>
          <a:p>
            <a:fld id="{AF533E96-F078-4B3D-A8F4-F1AF21EBC357}" type="slidenum">
              <a:rPr lang="en-US" smtClean="0"/>
              <a:t>20</a:t>
            </a:fld>
            <a:endParaRPr lang="en-US"/>
          </a:p>
        </p:txBody>
      </p:sp>
    </p:spTree>
    <p:extLst>
      <p:ext uri="{BB962C8B-B14F-4D97-AF65-F5344CB8AC3E}">
        <p14:creationId xmlns:p14="http://schemas.microsoft.com/office/powerpoint/2010/main" val="774430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3771214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En</a:t>
            </a:r>
            <a:r>
              <a:rPr lang="fr-FR" baseline="0" dirty="0" smtClean="0"/>
              <a:t> passe maintenant a la réalisation de </a:t>
            </a:r>
            <a:r>
              <a:rPr lang="fr-FR" baseline="0" dirty="0" smtClean="0"/>
              <a:t>robot.  Nous </a:t>
            </a:r>
            <a:r>
              <a:rPr lang="fr-FR" baseline="0" dirty="0" smtClean="0"/>
              <a:t>avons </a:t>
            </a:r>
            <a:r>
              <a:rPr lang="fr-FR" baseline="0" dirty="0" smtClean="0"/>
              <a:t>utilisé </a:t>
            </a:r>
            <a:r>
              <a:rPr lang="fr-FR" baseline="0" dirty="0" smtClean="0"/>
              <a:t>au niveau du </a:t>
            </a:r>
            <a:r>
              <a:rPr lang="fr-FR" baseline="0" dirty="0" smtClean="0"/>
              <a:t>matériels </a:t>
            </a:r>
            <a:r>
              <a:rPr lang="fr-FR" baseline="0" dirty="0" smtClean="0"/>
              <a:t>une carte raspberry……..</a:t>
            </a:r>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22</a:t>
            </a:fld>
            <a:endParaRPr lang="en-US"/>
          </a:p>
        </p:txBody>
      </p:sp>
    </p:spTree>
    <p:extLst>
      <p:ext uri="{BB962C8B-B14F-4D97-AF65-F5344CB8AC3E}">
        <p14:creationId xmlns:p14="http://schemas.microsoft.com/office/powerpoint/2010/main" val="3261228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Ensuite</a:t>
            </a:r>
            <a:r>
              <a:rPr lang="fr-FR" baseline="0" dirty="0" smtClean="0"/>
              <a:t> nous avons fait le </a:t>
            </a:r>
            <a:r>
              <a:rPr lang="fr-FR" baseline="0" dirty="0" smtClean="0"/>
              <a:t>câblage </a:t>
            </a:r>
            <a:r>
              <a:rPr lang="fr-FR" baseline="0" dirty="0" smtClean="0"/>
              <a:t>de ces </a:t>
            </a:r>
            <a:r>
              <a:rPr lang="fr-FR" baseline="0" dirty="0" smtClean="0"/>
              <a:t>matériels </a:t>
            </a:r>
            <a:r>
              <a:rPr lang="fr-FR" baseline="0" dirty="0" smtClean="0"/>
              <a:t>en ajoutant 2 moteurs a courant continue et un power </a:t>
            </a:r>
            <a:r>
              <a:rPr lang="fr-FR" baseline="0" dirty="0" smtClean="0"/>
              <a:t>Bank </a:t>
            </a:r>
            <a:r>
              <a:rPr lang="fr-FR" baseline="0" dirty="0" smtClean="0"/>
              <a:t>pour l’</a:t>
            </a:r>
            <a:r>
              <a:rPr lang="fr-FR" baseline="0" dirty="0" err="1" smtClean="0"/>
              <a:t>allimentation</a:t>
            </a:r>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23</a:t>
            </a:fld>
            <a:endParaRPr lang="en-US"/>
          </a:p>
        </p:txBody>
      </p:sp>
    </p:spTree>
    <p:extLst>
      <p:ext uri="{BB962C8B-B14F-4D97-AF65-F5344CB8AC3E}">
        <p14:creationId xmlns:p14="http://schemas.microsoft.com/office/powerpoint/2010/main" val="2113772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En passe maintenant au schéma du système qui peut résumer les différentes phases de notre projet.</a:t>
            </a:r>
          </a:p>
          <a:p>
            <a:r>
              <a:rPr lang="fr-FR" dirty="0" smtClean="0"/>
              <a:t>Notre système se fait en 3 phases principales : entrainement, test et réalisation </a:t>
            </a:r>
          </a:p>
          <a:p>
            <a:r>
              <a:rPr lang="fr-FR" dirty="0" smtClean="0"/>
              <a:t>En phase d’entrainement, le modèle traite et apprenti un ensemble de données pour être capable de classifier nos 43 classes.</a:t>
            </a:r>
          </a:p>
          <a:p>
            <a:r>
              <a:rPr lang="fr-FR" dirty="0" smtClean="0"/>
              <a:t>Puis on test le </a:t>
            </a:r>
            <a:r>
              <a:rPr lang="fr-FR" dirty="0" smtClean="0"/>
              <a:t>modèle.</a:t>
            </a:r>
            <a:r>
              <a:rPr lang="fr-FR" baseline="0" dirty="0" smtClean="0"/>
              <a:t>  Enfin </a:t>
            </a:r>
            <a:r>
              <a:rPr lang="fr-FR" baseline="0" dirty="0" smtClean="0"/>
              <a:t>le modèle va lire un panneau en temps réel, ce panneau prédit dans la carte raspberry est </a:t>
            </a:r>
            <a:r>
              <a:rPr lang="fr-FR" baseline="0" dirty="0" smtClean="0"/>
              <a:t>envoyé au carte </a:t>
            </a:r>
            <a:r>
              <a:rPr lang="fr-FR" baseline="0" dirty="0" smtClean="0"/>
              <a:t>arduino qui sert à son tour à commander les moteurs du robot selon le signe prédit.</a:t>
            </a:r>
          </a:p>
        </p:txBody>
      </p:sp>
      <p:sp>
        <p:nvSpPr>
          <p:cNvPr id="4" name="Slide Number Placeholder 3"/>
          <p:cNvSpPr>
            <a:spLocks noGrp="1"/>
          </p:cNvSpPr>
          <p:nvPr>
            <p:ph type="sldNum" sz="quarter" idx="10"/>
          </p:nvPr>
        </p:nvSpPr>
        <p:spPr/>
        <p:txBody>
          <a:bodyPr/>
          <a:lstStyle/>
          <a:p>
            <a:fld id="{AF533E96-F078-4B3D-A8F4-F1AF21EBC357}" type="slidenum">
              <a:rPr lang="en-US" smtClean="0"/>
              <a:t>24</a:t>
            </a:fld>
            <a:endParaRPr lang="en-US"/>
          </a:p>
        </p:txBody>
      </p:sp>
    </p:spTree>
    <p:extLst>
      <p:ext uri="{BB962C8B-B14F-4D97-AF65-F5344CB8AC3E}">
        <p14:creationId xmlns:p14="http://schemas.microsoft.com/office/powerpoint/2010/main" val="1625979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26</a:t>
            </a:fld>
            <a:endParaRPr lang="en-US"/>
          </a:p>
        </p:txBody>
      </p:sp>
    </p:spTree>
    <p:extLst>
      <p:ext uri="{BB962C8B-B14F-4D97-AF65-F5344CB8AC3E}">
        <p14:creationId xmlns:p14="http://schemas.microsoft.com/office/powerpoint/2010/main" val="3480643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mtClean="0"/>
              <a:t>Pour conclure ,,,</a:t>
            </a:r>
          </a:p>
          <a:p>
            <a:r>
              <a:rPr lang="fr-FR" smtClean="0"/>
              <a:t>-</a:t>
            </a:r>
          </a:p>
          <a:p>
            <a:r>
              <a:rPr lang="fr-FR" smtClean="0"/>
              <a:t>-</a:t>
            </a:r>
          </a:p>
          <a:p>
            <a:r>
              <a:rPr lang="fr-FR" smtClean="0"/>
              <a:t>-</a:t>
            </a:r>
          </a:p>
          <a:p>
            <a:r>
              <a:rPr lang="fr-FR" smtClean="0"/>
              <a:t>dans le but d’ameliorer notre système  nous sohaite d’ameliorer </a:t>
            </a:r>
          </a:p>
          <a:p>
            <a:endParaRPr lang="fr-FR"/>
          </a:p>
        </p:txBody>
      </p:sp>
      <p:sp>
        <p:nvSpPr>
          <p:cNvPr id="4" name="Slide Number Placeholder 3"/>
          <p:cNvSpPr>
            <a:spLocks noGrp="1"/>
          </p:cNvSpPr>
          <p:nvPr>
            <p:ph type="sldNum" sz="quarter" idx="10"/>
          </p:nvPr>
        </p:nvSpPr>
        <p:spPr/>
        <p:txBody>
          <a:bodyPr/>
          <a:lstStyle/>
          <a:p>
            <a:fld id="{AF533E96-F078-4B3D-A8F4-F1AF21EBC357}" type="slidenum">
              <a:rPr lang="en-US" smtClean="0"/>
              <a:t>27</a:t>
            </a:fld>
            <a:endParaRPr lang="en-US"/>
          </a:p>
        </p:txBody>
      </p:sp>
    </p:spTree>
    <p:extLst>
      <p:ext uri="{BB962C8B-B14F-4D97-AF65-F5344CB8AC3E}">
        <p14:creationId xmlns:p14="http://schemas.microsoft.com/office/powerpoint/2010/main" val="221855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497205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136830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364265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Quand</a:t>
            </a:r>
            <a:r>
              <a:rPr lang="fr-FR" baseline="0" dirty="0" smtClean="0"/>
              <a:t> on parle de voitures autonomes, il faut d’abord mentionner la raison qui a conduit au développement de cette technologie.</a:t>
            </a:r>
          </a:p>
          <a:p>
            <a:r>
              <a:rPr lang="fr-FR" baseline="0" dirty="0" smtClean="0"/>
              <a:t>En faite  , d’</a:t>
            </a:r>
            <a:r>
              <a:rPr lang="fr-FR" baseline="0" dirty="0" err="1" smtClean="0"/>
              <a:t>apres</a:t>
            </a:r>
            <a:r>
              <a:rPr lang="fr-FR" baseline="0" dirty="0" smtClean="0"/>
              <a:t> l’association ………..</a:t>
            </a:r>
          </a:p>
          <a:p>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410494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3768874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En</a:t>
            </a:r>
            <a:r>
              <a:rPr lang="fr-FR" baseline="0" dirty="0" smtClean="0"/>
              <a:t> effet notre projet PFE vient comme avantage et contribution a cette idée, il s’agit d’un système ……..</a:t>
            </a:r>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1059953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4238582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2612" y="1960930"/>
            <a:ext cx="8398775" cy="1679755"/>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391700" y="3946095"/>
            <a:ext cx="8360599" cy="763525"/>
          </a:xfrm>
        </p:spPr>
        <p:txBody>
          <a:bodyPr>
            <a:normAutofit/>
          </a:bodyPr>
          <a:lstStyle>
            <a:lvl1pPr marL="0" indent="0" algn="l">
              <a:buNone/>
              <a:defRPr sz="2800" b="0" i="0">
                <a:solidFill>
                  <a:srgbClr val="FFE83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BD1B6CBE-6123-4667-B878-E84E2BF14113}" type="datetime1">
              <a:rPr lang="en-US" smtClean="0"/>
              <a:t>7/2/2022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5F0C17-F24F-441D-96DD-D4ECDB8B4D1A}"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661E46-07F1-43D1-9562-D0CD840D96DC}"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20ED40-3A00-4462-8C3A-53B47644CE8B}"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6"/>
            <a:ext cx="8246070" cy="763526"/>
          </a:xfrm>
        </p:spPr>
        <p:txBody>
          <a:bodyPr>
            <a:normAutofit/>
          </a:bodyPr>
          <a:lstStyle>
            <a:lvl1pPr algn="l">
              <a:defRPr sz="3600" baseline="0">
                <a:solidFill>
                  <a:srgbClr val="FFE83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044700"/>
            <a:ext cx="8246070" cy="3817623"/>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89DB5EE-5620-4D43-9D91-5E67975888A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6260905"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0"/>
            <a:ext cx="6260906" cy="3511061"/>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69CA62E-C6AF-4BEA-BB10-61536F6D48A9}" type="datetime1">
              <a:rPr lang="en-US" smtClean="0"/>
              <a:t>7/2/2022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D13F63-C025-42F1-981F-34ACA81F756C}"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F777A0-C483-4341-A194-02278A4E5BAF}"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FFE83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9A842C7-FB6B-4BB8-B8EE-B801EFE4EE92}"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888187-4864-4896-A8C8-93520344E79F}"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FE330-433F-4630-86FB-6FC7A971701B}" type="datetime1">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4A3055-E834-4C25-8391-DAC777E652D4}"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2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A17801E-1B4D-4DFB-B102-AEEE726B3482}" type="datetime1">
              <a:rPr lang="en-US" smtClean="0"/>
              <a:t>7/2/2022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slow">
    <p:wipe/>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microsoft.com/office/2007/relationships/hdphoto" Target="../media/hdphoto1.wdp"/><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6">
            <a:extLst>
              <a:ext uri="{FF2B5EF4-FFF2-40B4-BE49-F238E27FC236}">
                <a16:creationId xmlns:lc="http://schemas.openxmlformats.org/drawingml/2006/lockedCanvas" xmlns:a16="http://schemas.microsoft.com/office/drawing/2014/main" xmlns="" id="{C0D7A323-2740-0AFD-2F51-5031BCFEBE20}"/>
              </a:ext>
            </a:extLst>
          </p:cNvPr>
          <p:cNvPicPr>
            <a:picLocks noChangeAspect="1"/>
          </p:cNvPicPr>
          <p:nvPr/>
        </p:nvPicPr>
        <p:blipFill>
          <a:blip r:embed="rId3"/>
          <a:stretch>
            <a:fillRect/>
          </a:stretch>
        </p:blipFill>
        <p:spPr>
          <a:xfrm>
            <a:off x="646736" y="321265"/>
            <a:ext cx="980347" cy="480438"/>
          </a:xfrm>
          <a:prstGeom prst="rect">
            <a:avLst/>
          </a:prstGeom>
          <a:ln>
            <a:noFill/>
          </a:ln>
          <a:effectLst>
            <a:outerShdw blurRad="292100" dist="139700" dir="2700000" algn="tl" rotWithShape="0">
              <a:srgbClr val="333333">
                <a:alpha val="65000"/>
              </a:srgbClr>
            </a:outerShdw>
          </a:effectLst>
        </p:spPr>
      </p:pic>
      <p:pic>
        <p:nvPicPr>
          <p:cNvPr id="3" name="Image 7">
            <a:extLst>
              <a:ext uri="{FF2B5EF4-FFF2-40B4-BE49-F238E27FC236}">
                <a16:creationId xmlns:lc="http://schemas.openxmlformats.org/drawingml/2006/lockedCanvas" xmlns:a16="http://schemas.microsoft.com/office/drawing/2014/main" xmlns="" id="{95461995-0292-7869-1931-6BECEC5EACF2}"/>
              </a:ext>
            </a:extLst>
          </p:cNvPr>
          <p:cNvPicPr>
            <a:picLocks noChangeAspect="1"/>
          </p:cNvPicPr>
          <p:nvPr/>
        </p:nvPicPr>
        <p:blipFill>
          <a:blip r:embed="rId4"/>
          <a:stretch>
            <a:fillRect/>
          </a:stretch>
        </p:blipFill>
        <p:spPr>
          <a:xfrm>
            <a:off x="7535992" y="178801"/>
            <a:ext cx="713409" cy="622902"/>
          </a:xfrm>
          <a:prstGeom prst="rect">
            <a:avLst/>
          </a:prstGeom>
        </p:spPr>
      </p:pic>
      <p:sp>
        <p:nvSpPr>
          <p:cNvPr id="4" name="ZoneTexte 7">
            <a:extLst>
              <a:ext uri="{FF2B5EF4-FFF2-40B4-BE49-F238E27FC236}">
                <a16:creationId xmlns:lc="http://schemas.openxmlformats.org/drawingml/2006/lockedCanvas" xmlns:a16="http://schemas.microsoft.com/office/drawing/2014/main" xmlns="" id="{52FEE004-B71D-ECC1-498F-F153AF15CC83}"/>
              </a:ext>
            </a:extLst>
          </p:cNvPr>
          <p:cNvSpPr txBox="1"/>
          <p:nvPr/>
        </p:nvSpPr>
        <p:spPr>
          <a:xfrm>
            <a:off x="1890193" y="849092"/>
            <a:ext cx="5592197"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i="1" dirty="0">
                <a:latin typeface="Calibri Light"/>
                <a:cs typeface="Calibri Light"/>
              </a:rPr>
              <a:t>Ministère de l’Enseignement Supérieur et de la Recherche Scientifique</a:t>
            </a:r>
          </a:p>
          <a:p>
            <a:pPr algn="ctr"/>
            <a:r>
              <a:rPr lang="fr-FR" sz="1400" i="1" dirty="0">
                <a:latin typeface="Calibri Light"/>
                <a:ea typeface="+mn-lt"/>
                <a:cs typeface="+mn-lt"/>
              </a:rPr>
              <a:t>Université de Sousse</a:t>
            </a:r>
            <a:endParaRPr lang="fr-FR" sz="1400" i="1" dirty="0">
              <a:latin typeface="Calibri Light"/>
              <a:cs typeface="Calibri"/>
            </a:endParaRPr>
          </a:p>
          <a:p>
            <a:pPr algn="ctr"/>
            <a:r>
              <a:rPr lang="fr-FR" sz="1400" i="1" dirty="0">
                <a:latin typeface="Calibri Light"/>
                <a:cs typeface="Calibri"/>
              </a:rPr>
              <a:t>Institut Supérieur des Sciences Appliquées et de Technologie de Sousse</a:t>
            </a:r>
          </a:p>
          <a:p>
            <a:pPr algn="ctr"/>
            <a:r>
              <a:rPr lang="fr-FR" sz="1400" i="1" dirty="0">
                <a:latin typeface="Calibri Light"/>
                <a:cs typeface="Calibri Light"/>
              </a:rPr>
              <a:t>Département Génie Electronique </a:t>
            </a:r>
            <a:endParaRPr lang="fr-FR" sz="2000" dirty="0">
              <a:cs typeface="Calibri"/>
            </a:endParaRPr>
          </a:p>
        </p:txBody>
      </p:sp>
      <p:sp>
        <p:nvSpPr>
          <p:cNvPr id="5" name="ZoneTexte 13">
            <a:extLst>
              <a:ext uri="{FF2B5EF4-FFF2-40B4-BE49-F238E27FC236}">
                <a16:creationId xmlns:lc="http://schemas.openxmlformats.org/drawingml/2006/lockedCanvas" xmlns:a16="http://schemas.microsoft.com/office/drawing/2014/main" xmlns="" id="{266EE521-562E-571E-20F6-8BBD018A06F9}"/>
              </a:ext>
            </a:extLst>
          </p:cNvPr>
          <p:cNvSpPr txBox="1"/>
          <p:nvPr/>
        </p:nvSpPr>
        <p:spPr>
          <a:xfrm>
            <a:off x="3194880" y="1923217"/>
            <a:ext cx="277475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b="1" cap="all" dirty="0">
                <a:solidFill>
                  <a:srgbClr val="FF0000"/>
                </a:solidFill>
                <a:ea typeface="+mn-lt"/>
                <a:cs typeface="+mn-lt"/>
              </a:rPr>
              <a:t>Projet de fin d'études</a:t>
            </a:r>
            <a:r>
              <a:rPr lang="fr-FR" b="1" cap="all" dirty="0">
                <a:ea typeface="+mn-lt"/>
                <a:cs typeface="+mn-lt"/>
              </a:rPr>
              <a:t> </a:t>
            </a:r>
            <a:endParaRPr lang="fr-FR" dirty="0"/>
          </a:p>
        </p:txBody>
      </p:sp>
      <p:sp>
        <p:nvSpPr>
          <p:cNvPr id="6" name="ZoneTexte 14">
            <a:extLst>
              <a:ext uri="{FF2B5EF4-FFF2-40B4-BE49-F238E27FC236}">
                <a16:creationId xmlns:lc="http://schemas.openxmlformats.org/drawingml/2006/lockedCanvas" xmlns:a16="http://schemas.microsoft.com/office/drawing/2014/main" xmlns="" id="{EDF1691A-42D6-DA3F-05E5-9796577CC344}"/>
              </a:ext>
            </a:extLst>
          </p:cNvPr>
          <p:cNvSpPr txBox="1"/>
          <p:nvPr/>
        </p:nvSpPr>
        <p:spPr>
          <a:xfrm>
            <a:off x="359314" y="2324979"/>
            <a:ext cx="8653954"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400" b="1" dirty="0">
                <a:latin typeface="Century Gothic"/>
                <a:ea typeface="+mn-lt"/>
                <a:cs typeface="+mn-lt"/>
              </a:rPr>
              <a:t>Réalisation d'un Robot de Reconnaissance des Panneaux Routiers basé sur l'Intelligence Artificielle </a:t>
            </a:r>
            <a:endParaRPr lang="fr-FR" sz="2400" b="1" dirty="0">
              <a:latin typeface="Century Gothic"/>
              <a:cs typeface="Calibri" panose="020F0502020204030204"/>
            </a:endParaRPr>
          </a:p>
        </p:txBody>
      </p:sp>
      <p:pic>
        <p:nvPicPr>
          <p:cNvPr id="7" name="Image 8" descr="Une image contenant texte&#10;&#10;Description générée automatiquement">
            <a:extLst>
              <a:ext uri="{FF2B5EF4-FFF2-40B4-BE49-F238E27FC236}">
                <a16:creationId xmlns:lc="http://schemas.openxmlformats.org/drawingml/2006/lockedCanvas" xmlns:a16="http://schemas.microsoft.com/office/drawing/2014/main" xmlns="" id="{2B7D45D3-257C-76E2-A52D-306F2B437833}"/>
              </a:ext>
            </a:extLst>
          </p:cNvPr>
          <p:cNvPicPr>
            <a:picLocks noChangeAspect="1"/>
          </p:cNvPicPr>
          <p:nvPr/>
        </p:nvPicPr>
        <p:blipFill>
          <a:blip r:embed="rId5"/>
          <a:stretch>
            <a:fillRect/>
          </a:stretch>
        </p:blipFill>
        <p:spPr>
          <a:xfrm>
            <a:off x="4167159" y="260254"/>
            <a:ext cx="830193" cy="578842"/>
          </a:xfrm>
          <a:prstGeom prst="rect">
            <a:avLst/>
          </a:prstGeom>
        </p:spPr>
      </p:pic>
      <p:sp>
        <p:nvSpPr>
          <p:cNvPr id="8" name="ZoneTexte 15">
            <a:extLst>
              <a:ext uri="{FF2B5EF4-FFF2-40B4-BE49-F238E27FC236}">
                <a16:creationId xmlns="" xmlns:a16="http://schemas.microsoft.com/office/drawing/2014/main" id="{D4024EAB-4086-5B69-D6A5-20CB50B58149}"/>
              </a:ext>
            </a:extLst>
          </p:cNvPr>
          <p:cNvSpPr txBox="1"/>
          <p:nvPr/>
        </p:nvSpPr>
        <p:spPr>
          <a:xfrm>
            <a:off x="5906055" y="3757378"/>
            <a:ext cx="31743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dirty="0">
                <a:ea typeface="+mn-lt"/>
                <a:cs typeface="+mn-lt"/>
              </a:rPr>
              <a:t>Réalisé par : </a:t>
            </a:r>
            <a:r>
              <a:rPr lang="fr-FR" sz="1400" b="1" dirty="0" smtClean="0">
                <a:ea typeface="+mn-lt"/>
                <a:cs typeface="+mn-lt"/>
              </a:rPr>
              <a:t>GABBOUJ</a:t>
            </a:r>
            <a:r>
              <a:rPr lang="fr-FR" sz="1400" dirty="0" smtClean="0">
                <a:ea typeface="+mn-lt"/>
                <a:cs typeface="+mn-lt"/>
              </a:rPr>
              <a:t> </a:t>
            </a:r>
            <a:r>
              <a:rPr lang="fr-FR" sz="1400" b="1" dirty="0" smtClean="0">
                <a:ea typeface="+mn-lt"/>
                <a:cs typeface="+mn-lt"/>
              </a:rPr>
              <a:t>Safa</a:t>
            </a:r>
            <a:endParaRPr lang="fr-FR" sz="1400" b="1" dirty="0">
              <a:ea typeface="+mn-lt"/>
              <a:cs typeface="+mn-lt"/>
            </a:endParaRPr>
          </a:p>
          <a:p>
            <a:r>
              <a:rPr lang="fr-FR" sz="1400" b="1" dirty="0">
                <a:cs typeface="Calibri"/>
              </a:rPr>
              <a:t>                       </a:t>
            </a:r>
            <a:r>
              <a:rPr lang="fr-FR" sz="1400" b="1" dirty="0" smtClean="0">
                <a:cs typeface="Calibri"/>
              </a:rPr>
              <a:t>HAJRI Mohamed </a:t>
            </a:r>
            <a:r>
              <a:rPr lang="fr-FR" sz="1400" b="1" dirty="0">
                <a:cs typeface="Calibri"/>
              </a:rPr>
              <a:t>Mortadha</a:t>
            </a:r>
          </a:p>
        </p:txBody>
      </p:sp>
      <p:sp>
        <p:nvSpPr>
          <p:cNvPr id="9" name="ZoneTexte 16">
            <a:extLst>
              <a:ext uri="{FF2B5EF4-FFF2-40B4-BE49-F238E27FC236}">
                <a16:creationId xmlns="" xmlns:a16="http://schemas.microsoft.com/office/drawing/2014/main" id="{C247726D-8DE3-9FCC-D0D2-8139247AA084}"/>
              </a:ext>
            </a:extLst>
          </p:cNvPr>
          <p:cNvSpPr txBox="1"/>
          <p:nvPr/>
        </p:nvSpPr>
        <p:spPr>
          <a:xfrm>
            <a:off x="143555" y="3757378"/>
            <a:ext cx="5156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dirty="0">
                <a:ea typeface="+mn-lt"/>
                <a:cs typeface="+mn-lt"/>
              </a:rPr>
              <a:t>Encadrant Universitaire : </a:t>
            </a:r>
            <a:r>
              <a:rPr lang="fr-FR" sz="1400" b="1" dirty="0">
                <a:ea typeface="+mn-lt"/>
                <a:cs typeface="+mn-lt"/>
              </a:rPr>
              <a:t>M. </a:t>
            </a:r>
            <a:r>
              <a:rPr lang="fr-FR" sz="1400" b="1" dirty="0" smtClean="0">
                <a:ea typeface="+mn-lt"/>
                <a:cs typeface="+mn-lt"/>
              </a:rPr>
              <a:t>HAJJAJI Mohamed </a:t>
            </a:r>
            <a:r>
              <a:rPr lang="fr-FR" sz="1400" b="1" dirty="0">
                <a:ea typeface="+mn-lt"/>
                <a:cs typeface="+mn-lt"/>
              </a:rPr>
              <a:t>Ali</a:t>
            </a:r>
            <a:endParaRPr lang="fr-FR" sz="1400" b="1" dirty="0">
              <a:cs typeface="Calibri"/>
            </a:endParaRPr>
          </a:p>
          <a:p>
            <a:r>
              <a:rPr lang="fr-FR" sz="1400" dirty="0">
                <a:ea typeface="+mn-lt"/>
                <a:cs typeface="+mn-lt"/>
              </a:rPr>
              <a:t>Encadrante Professionnel : </a:t>
            </a:r>
            <a:r>
              <a:rPr lang="fr-FR" sz="1400" b="1" dirty="0">
                <a:ea typeface="+mn-lt"/>
                <a:cs typeface="+mn-lt"/>
              </a:rPr>
              <a:t>Mme. </a:t>
            </a:r>
            <a:r>
              <a:rPr lang="fr-FR" sz="1400" b="1" dirty="0" smtClean="0">
                <a:ea typeface="+mn-lt"/>
                <a:cs typeface="+mn-lt"/>
              </a:rPr>
              <a:t>BOUAAFIA Soulef</a:t>
            </a:r>
            <a:endParaRPr lang="fr-FR" sz="1400" b="1" dirty="0">
              <a:ea typeface="+mn-lt"/>
              <a:cs typeface="+mn-lt"/>
            </a:endParaRPr>
          </a:p>
        </p:txBody>
      </p:sp>
      <p:sp>
        <p:nvSpPr>
          <p:cNvPr id="10" name="ZoneTexte 17">
            <a:extLst>
              <a:ext uri="{FF2B5EF4-FFF2-40B4-BE49-F238E27FC236}">
                <a16:creationId xmlns="" xmlns:a16="http://schemas.microsoft.com/office/drawing/2014/main" id="{30EAC3B9-A2A1-CD42-EA7E-6A1F07374960}"/>
              </a:ext>
            </a:extLst>
          </p:cNvPr>
          <p:cNvSpPr txBox="1"/>
          <p:nvPr/>
        </p:nvSpPr>
        <p:spPr>
          <a:xfrm>
            <a:off x="2914322" y="4728112"/>
            <a:ext cx="33358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400" b="1" dirty="0">
                <a:ea typeface="+mn-lt"/>
                <a:cs typeface="+mn-lt"/>
              </a:rPr>
              <a:t>Année Universitaire </a:t>
            </a:r>
            <a:r>
              <a:rPr lang="fr-FR" sz="1400" b="1" dirty="0" smtClean="0">
                <a:ea typeface="+mn-lt"/>
                <a:cs typeface="+mn-lt"/>
              </a:rPr>
              <a:t>2021-2022</a:t>
            </a:r>
            <a:endParaRPr lang="fr-FR" sz="1400" dirty="0"/>
          </a:p>
        </p:txBody>
      </p:sp>
    </p:spTree>
    <p:extLst>
      <p:ext uri="{BB962C8B-B14F-4D97-AF65-F5344CB8AC3E}">
        <p14:creationId xmlns:p14="http://schemas.microsoft.com/office/powerpoint/2010/main" val="492841356"/>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5;p27"/>
          <p:cNvSpPr txBox="1">
            <a:spLocks/>
          </p:cNvSpPr>
          <p:nvPr/>
        </p:nvSpPr>
        <p:spPr>
          <a:xfrm>
            <a:off x="366348" y="16561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Conception du modèle</a:t>
            </a:r>
            <a:r>
              <a:rPr lang="fr-FR" sz="3600" b="1" i="1" dirty="0" smtClean="0">
                <a:ln w="12700" cmpd="sng">
                  <a:solidFill>
                    <a:schemeClr val="accent4"/>
                  </a:solidFill>
                  <a:prstDash val="solid"/>
                </a:ln>
                <a:solidFill>
                  <a:schemeClr val="accent6">
                    <a:lumMod val="60000"/>
                    <a:lumOff val="40000"/>
                  </a:schemeClr>
                </a:solidFill>
                <a:latin typeface="Rockwell Extra Bold" panose="02060903040505020403" pitchFamily="18" charset="0"/>
              </a:rPr>
              <a:t>  </a:t>
            </a:r>
            <a:endParaRPr lang="fr-FR" sz="3600" b="1" i="1" dirty="0" smtClean="0">
              <a:solidFill>
                <a:schemeClr val="accent6">
                  <a:lumMod val="75000"/>
                </a:schemeClr>
              </a:solidFill>
              <a:latin typeface="Arial Black" panose="020B0A04020102020204" pitchFamily="34" charset="0"/>
            </a:endParaRPr>
          </a:p>
        </p:txBody>
      </p:sp>
      <p:grpSp>
        <p:nvGrpSpPr>
          <p:cNvPr id="213" name="Group 212"/>
          <p:cNvGrpSpPr/>
          <p:nvPr/>
        </p:nvGrpSpPr>
        <p:grpSpPr>
          <a:xfrm>
            <a:off x="711623" y="953977"/>
            <a:ext cx="7748377" cy="3572165"/>
            <a:chOff x="754641" y="226508"/>
            <a:chExt cx="7900042" cy="4582687"/>
          </a:xfrm>
        </p:grpSpPr>
        <p:cxnSp>
          <p:nvCxnSpPr>
            <p:cNvPr id="175" name="Elbow Connector 174"/>
            <p:cNvCxnSpPr/>
            <p:nvPr/>
          </p:nvCxnSpPr>
          <p:spPr>
            <a:xfrm rot="5400000">
              <a:off x="4548294" y="1778780"/>
              <a:ext cx="796919" cy="4650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802685" y="226508"/>
              <a:ext cx="2496478" cy="1377180"/>
              <a:chOff x="5451941" y="603472"/>
              <a:chExt cx="2650732" cy="1802664"/>
            </a:xfrm>
          </p:grpSpPr>
          <p:sp>
            <p:nvSpPr>
              <p:cNvPr id="177" name="Rounded Rectangle 176"/>
              <p:cNvSpPr/>
              <p:nvPr/>
            </p:nvSpPr>
            <p:spPr>
              <a:xfrm>
                <a:off x="5451941" y="603472"/>
                <a:ext cx="2650732" cy="18026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78" name="Rounded Rectangle 177"/>
              <p:cNvSpPr/>
              <p:nvPr/>
            </p:nvSpPr>
            <p:spPr>
              <a:xfrm>
                <a:off x="6107381" y="715880"/>
                <a:ext cx="1424429" cy="35770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t>Base de données </a:t>
                </a:r>
                <a:endParaRPr lang="fr-FR" sz="1200" b="1" dirty="0"/>
              </a:p>
            </p:txBody>
          </p:sp>
          <p:grpSp>
            <p:nvGrpSpPr>
              <p:cNvPr id="179" name="Group 178"/>
              <p:cNvGrpSpPr/>
              <p:nvPr/>
            </p:nvGrpSpPr>
            <p:grpSpPr>
              <a:xfrm>
                <a:off x="5782713" y="1229388"/>
                <a:ext cx="2078753" cy="901739"/>
                <a:chOff x="5700052" y="1268726"/>
                <a:chExt cx="2244076" cy="1115852"/>
              </a:xfrm>
            </p:grpSpPr>
            <p:pic>
              <p:nvPicPr>
                <p:cNvPr id="180" name="Picture 1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0052" y="1420707"/>
                  <a:ext cx="449784" cy="5090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1" name="Picture 180"/>
                <p:cNvPicPr>
                  <a:picLocks noChangeAspect="1"/>
                </p:cNvPicPr>
                <p:nvPr/>
              </p:nvPicPr>
              <p:blipFill>
                <a:blip r:embed="rId4">
                  <a:clrChange>
                    <a:clrFrom>
                      <a:srgbClr val="F2F2F2"/>
                    </a:clrFrom>
                    <a:clrTo>
                      <a:srgbClr val="F2F2F2">
                        <a:alpha val="0"/>
                      </a:srgbClr>
                    </a:clrTo>
                  </a:clrChange>
                </a:blip>
                <a:stretch>
                  <a:fillRect/>
                </a:stretch>
              </p:blipFill>
              <p:spPr>
                <a:xfrm>
                  <a:off x="6510694" y="1351585"/>
                  <a:ext cx="471248" cy="5083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2" name="Picture 181"/>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6084712" y="1675223"/>
                  <a:ext cx="536372" cy="5582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3" name="Picture 1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0656" y="1786790"/>
                  <a:ext cx="663472" cy="5625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4" name="Picture 1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8927" y="1802861"/>
                  <a:ext cx="541724" cy="58171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5" name="Picture 1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70988" y="1268726"/>
                  <a:ext cx="517267" cy="47812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grpSp>
        <p:cxnSp>
          <p:nvCxnSpPr>
            <p:cNvPr id="186" name="Elbow Connector 185"/>
            <p:cNvCxnSpPr/>
            <p:nvPr/>
          </p:nvCxnSpPr>
          <p:spPr>
            <a:xfrm rot="16200000" flipH="1">
              <a:off x="6626274" y="1700670"/>
              <a:ext cx="731851" cy="5872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7" name="Group 186"/>
            <p:cNvGrpSpPr/>
            <p:nvPr/>
          </p:nvGrpSpPr>
          <p:grpSpPr>
            <a:xfrm>
              <a:off x="2390640" y="2122502"/>
              <a:ext cx="5607667" cy="2609826"/>
              <a:chOff x="2464588" y="2469058"/>
              <a:chExt cx="5607667" cy="2609826"/>
            </a:xfrm>
          </p:grpSpPr>
          <p:sp>
            <p:nvSpPr>
              <p:cNvPr id="188" name="Rounded Rectangle 187"/>
              <p:cNvSpPr/>
              <p:nvPr/>
            </p:nvSpPr>
            <p:spPr>
              <a:xfrm>
                <a:off x="6423168" y="2731417"/>
                <a:ext cx="1649087" cy="4966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400" b="1" dirty="0" smtClean="0"/>
                  <a:t>Étiquette de classes</a:t>
                </a:r>
                <a:endParaRPr lang="fr-FR" sz="1400" b="1" dirty="0"/>
              </a:p>
            </p:txBody>
          </p:sp>
          <p:sp>
            <p:nvSpPr>
              <p:cNvPr id="189" name="Left-Right-Up Arrow 188"/>
              <p:cNvSpPr/>
              <p:nvPr/>
            </p:nvSpPr>
            <p:spPr>
              <a:xfrm rot="10800000">
                <a:off x="5156809" y="2867616"/>
                <a:ext cx="1217282" cy="479692"/>
              </a:xfrm>
              <a:prstGeom prst="leftRightUpArrow">
                <a:avLst/>
              </a:prstGeom>
              <a:solidFill>
                <a:srgbClr val="0070C0"/>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pSp>
            <p:nvGrpSpPr>
              <p:cNvPr id="190" name="Group 189"/>
              <p:cNvGrpSpPr/>
              <p:nvPr/>
            </p:nvGrpSpPr>
            <p:grpSpPr>
              <a:xfrm>
                <a:off x="2464588" y="2469058"/>
                <a:ext cx="2633577" cy="864840"/>
                <a:chOff x="1924852" y="2738179"/>
                <a:chExt cx="2633577" cy="864840"/>
              </a:xfrm>
            </p:grpSpPr>
            <p:sp>
              <p:nvSpPr>
                <p:cNvPr id="199" name="Pentagon 198"/>
                <p:cNvSpPr/>
                <p:nvPr/>
              </p:nvSpPr>
              <p:spPr>
                <a:xfrm>
                  <a:off x="1924852" y="3123327"/>
                  <a:ext cx="1252336" cy="479692"/>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400" b="1" dirty="0" smtClean="0"/>
                    <a:t>Paramètre</a:t>
                  </a:r>
                  <a:endParaRPr lang="fr-FR" sz="1400" b="1" dirty="0"/>
                </a:p>
              </p:txBody>
            </p:sp>
            <p:sp>
              <p:nvSpPr>
                <p:cNvPr id="200" name="Rounded Rectangle 199"/>
                <p:cNvSpPr/>
                <p:nvPr/>
              </p:nvSpPr>
              <p:spPr>
                <a:xfrm>
                  <a:off x="3529729" y="3123327"/>
                  <a:ext cx="1028700" cy="47969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400" b="1" dirty="0" smtClean="0"/>
                    <a:t>CNN</a:t>
                  </a:r>
                  <a:endParaRPr lang="fr-FR" sz="1400" b="1" dirty="0"/>
                </a:p>
              </p:txBody>
            </p:sp>
            <p:sp>
              <p:nvSpPr>
                <p:cNvPr id="201" name="Curved Down Arrow 200"/>
                <p:cNvSpPr/>
                <p:nvPr/>
              </p:nvSpPr>
              <p:spPr>
                <a:xfrm>
                  <a:off x="2434131" y="2738179"/>
                  <a:ext cx="1374344" cy="385148"/>
                </a:xfrm>
                <a:prstGeom prst="curved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91" name="Group 190"/>
              <p:cNvGrpSpPr/>
              <p:nvPr/>
            </p:nvGrpSpPr>
            <p:grpSpPr>
              <a:xfrm>
                <a:off x="2576455" y="3461847"/>
                <a:ext cx="4291568" cy="1617037"/>
                <a:chOff x="2463360" y="2817548"/>
                <a:chExt cx="4948311" cy="2532796"/>
              </a:xfrm>
            </p:grpSpPr>
            <p:pic>
              <p:nvPicPr>
                <p:cNvPr id="192" name="Picture 191"/>
                <p:cNvPicPr>
                  <a:picLocks noChangeAspect="1"/>
                </p:cNvPicPr>
                <p:nvPr/>
              </p:nvPicPr>
              <p:blipFill>
                <a:blip r:embed="rId10">
                  <a:clrChange>
                    <a:clrFrom>
                      <a:srgbClr val="FFFFFF"/>
                    </a:clrFrom>
                    <a:clrTo>
                      <a:srgbClr val="FFFFFF">
                        <a:alpha val="0"/>
                      </a:srgbClr>
                    </a:clrTo>
                  </a:clrChange>
                </a:blip>
                <a:stretch>
                  <a:fillRect/>
                </a:stretch>
              </p:blipFill>
              <p:spPr>
                <a:xfrm>
                  <a:off x="2492203" y="2817548"/>
                  <a:ext cx="1009650" cy="962025"/>
                </a:xfrm>
                <a:prstGeom prst="rect">
                  <a:avLst/>
                </a:prstGeom>
              </p:spPr>
            </p:pic>
            <p:sp>
              <p:nvSpPr>
                <p:cNvPr id="193" name="Chevron 192"/>
                <p:cNvSpPr/>
                <p:nvPr/>
              </p:nvSpPr>
              <p:spPr>
                <a:xfrm>
                  <a:off x="2463360" y="4012122"/>
                  <a:ext cx="1220630" cy="463640"/>
                </a:xfrm>
                <a:prstGeom prst="chevr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400" b="1" dirty="0" smtClean="0">
                      <a:solidFill>
                        <a:schemeClr val="tx1"/>
                      </a:solidFill>
                    </a:rPr>
                    <a:t>Image</a:t>
                  </a:r>
                  <a:endParaRPr lang="fr-FR" sz="1400" b="1" dirty="0">
                    <a:solidFill>
                      <a:schemeClr val="tx1"/>
                    </a:solidFill>
                  </a:endParaRPr>
                </a:p>
              </p:txBody>
            </p:sp>
            <p:sp>
              <p:nvSpPr>
                <p:cNvPr id="194" name="Flowchart: Alternate Process 193"/>
                <p:cNvSpPr/>
                <p:nvPr/>
              </p:nvSpPr>
              <p:spPr>
                <a:xfrm>
                  <a:off x="5226374" y="2902283"/>
                  <a:ext cx="1568450" cy="54079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400" b="1" dirty="0" smtClean="0"/>
                    <a:t>Modèle</a:t>
                  </a:r>
                  <a:r>
                    <a:rPr lang="fr-FR" dirty="0" smtClean="0"/>
                    <a:t> </a:t>
                  </a:r>
                  <a:endParaRPr lang="fr-FR" dirty="0"/>
                </a:p>
              </p:txBody>
            </p:sp>
            <p:sp>
              <p:nvSpPr>
                <p:cNvPr id="195" name="Right Arrow 194"/>
                <p:cNvSpPr/>
                <p:nvPr/>
              </p:nvSpPr>
              <p:spPr>
                <a:xfrm>
                  <a:off x="3786509" y="3096950"/>
                  <a:ext cx="887049" cy="29616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6" name="Right Arrow 195"/>
                <p:cNvSpPr/>
                <p:nvPr/>
              </p:nvSpPr>
              <p:spPr>
                <a:xfrm>
                  <a:off x="6524622" y="4243942"/>
                  <a:ext cx="887049" cy="29616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7" name="Flowchart: Alternate Process 196"/>
                <p:cNvSpPr/>
                <p:nvPr/>
              </p:nvSpPr>
              <p:spPr>
                <a:xfrm>
                  <a:off x="4876576" y="4525947"/>
                  <a:ext cx="1625441" cy="824397"/>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400" b="1" dirty="0" smtClean="0"/>
                    <a:t>Affichage de classes </a:t>
                  </a:r>
                  <a:r>
                    <a:rPr lang="fr-FR" dirty="0" smtClean="0"/>
                    <a:t> </a:t>
                  </a:r>
                  <a:endParaRPr lang="fr-FR" dirty="0"/>
                </a:p>
              </p:txBody>
            </p:sp>
            <p:sp>
              <p:nvSpPr>
                <p:cNvPr id="198" name="Down Arrow 197"/>
                <p:cNvSpPr/>
                <p:nvPr/>
              </p:nvSpPr>
              <p:spPr>
                <a:xfrm>
                  <a:off x="5690859" y="3747453"/>
                  <a:ext cx="272883" cy="57918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202" name="Group 201"/>
            <p:cNvGrpSpPr/>
            <p:nvPr/>
          </p:nvGrpSpPr>
          <p:grpSpPr>
            <a:xfrm>
              <a:off x="6822887" y="3251708"/>
              <a:ext cx="489868" cy="1557487"/>
              <a:chOff x="7027523" y="2741304"/>
              <a:chExt cx="554953" cy="2135750"/>
            </a:xfrm>
          </p:grpSpPr>
          <p:pic>
            <p:nvPicPr>
              <p:cNvPr id="203" name="Picture 202"/>
              <p:cNvPicPr>
                <a:picLocks noChangeAspect="1"/>
              </p:cNvPicPr>
              <p:nvPr/>
            </p:nvPicPr>
            <p:blipFill>
              <a:blip r:embed="rId10">
                <a:clrChange>
                  <a:clrFrom>
                    <a:srgbClr val="FFFFFF"/>
                  </a:clrFrom>
                  <a:clrTo>
                    <a:srgbClr val="FFFFFF">
                      <a:alpha val="0"/>
                    </a:srgbClr>
                  </a:clrTo>
                </a:clrChange>
              </a:blip>
              <a:stretch>
                <a:fillRect/>
              </a:stretch>
            </p:blipFill>
            <p:spPr>
              <a:xfrm>
                <a:off x="7027523" y="3277543"/>
                <a:ext cx="495233" cy="347365"/>
              </a:xfrm>
              <a:prstGeom prst="rect">
                <a:avLst/>
              </a:prstGeom>
            </p:spPr>
          </p:pic>
          <p:grpSp>
            <p:nvGrpSpPr>
              <p:cNvPr id="204" name="Group 203"/>
              <p:cNvGrpSpPr/>
              <p:nvPr/>
            </p:nvGrpSpPr>
            <p:grpSpPr>
              <a:xfrm>
                <a:off x="7036981" y="2741304"/>
                <a:ext cx="545495" cy="2135750"/>
                <a:chOff x="7560639" y="2701203"/>
                <a:chExt cx="545495" cy="2135750"/>
              </a:xfrm>
            </p:grpSpPr>
            <p:pic>
              <p:nvPicPr>
                <p:cNvPr id="205" name="Picture 20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44816" y="4420839"/>
                  <a:ext cx="367682" cy="416114"/>
                </a:xfrm>
                <a:prstGeom prst="rect">
                  <a:avLst/>
                </a:prstGeom>
              </p:spPr>
            </p:pic>
            <p:pic>
              <p:nvPicPr>
                <p:cNvPr id="206" name="Picture 20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60639" y="2701203"/>
                  <a:ext cx="545495" cy="462490"/>
                </a:xfrm>
                <a:prstGeom prst="rect">
                  <a:avLst/>
                </a:prstGeom>
              </p:spPr>
            </p:pic>
            <p:sp>
              <p:nvSpPr>
                <p:cNvPr id="207" name="TextBox 206"/>
                <p:cNvSpPr txBox="1"/>
                <p:nvPr/>
              </p:nvSpPr>
              <p:spPr>
                <a:xfrm>
                  <a:off x="7719371" y="3536753"/>
                  <a:ext cx="305409" cy="584774"/>
                </a:xfrm>
                <a:prstGeom prst="rect">
                  <a:avLst/>
                </a:prstGeom>
                <a:noFill/>
              </p:spPr>
              <p:txBody>
                <a:bodyPr wrap="square" rtlCol="0">
                  <a:spAutoFit/>
                </a:bodyPr>
                <a:lstStyle/>
                <a:p>
                  <a:r>
                    <a:rPr lang="fr-FR" sz="1600" smtClean="0"/>
                    <a:t>.</a:t>
                  </a:r>
                </a:p>
                <a:p>
                  <a:r>
                    <a:rPr lang="fr-FR" sz="1600"/>
                    <a:t>.</a:t>
                  </a:r>
                </a:p>
              </p:txBody>
            </p:sp>
          </p:grpSp>
        </p:grpSp>
        <p:cxnSp>
          <p:nvCxnSpPr>
            <p:cNvPr id="208" name="Straight Connector 207"/>
            <p:cNvCxnSpPr/>
            <p:nvPr/>
          </p:nvCxnSpPr>
          <p:spPr>
            <a:xfrm>
              <a:off x="1172138" y="3086251"/>
              <a:ext cx="7482545" cy="0"/>
            </a:xfrm>
            <a:prstGeom prst="line">
              <a:avLst/>
            </a:prstGeom>
          </p:spPr>
          <p:style>
            <a:lnRef idx="1">
              <a:schemeClr val="accent1"/>
            </a:lnRef>
            <a:fillRef idx="0">
              <a:schemeClr val="accent1"/>
            </a:fillRef>
            <a:effectRef idx="0">
              <a:schemeClr val="accent1"/>
            </a:effectRef>
            <a:fontRef idx="minor">
              <a:schemeClr val="tx1"/>
            </a:fontRef>
          </p:style>
        </p:cxnSp>
        <p:sp>
          <p:nvSpPr>
            <p:cNvPr id="209" name="Diamond 208"/>
            <p:cNvSpPr/>
            <p:nvPr/>
          </p:nvSpPr>
          <p:spPr>
            <a:xfrm>
              <a:off x="758222" y="1767519"/>
              <a:ext cx="295275" cy="319225"/>
            </a:xfrm>
            <a:prstGeom prst="diamond">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t>1</a:t>
              </a:r>
              <a:endParaRPr lang="fr-FR" dirty="0"/>
            </a:p>
          </p:txBody>
        </p:sp>
        <p:sp>
          <p:nvSpPr>
            <p:cNvPr id="210" name="TextBox 209"/>
            <p:cNvSpPr txBox="1"/>
            <p:nvPr/>
          </p:nvSpPr>
          <p:spPr>
            <a:xfrm>
              <a:off x="1125840" y="1750514"/>
              <a:ext cx="1890968" cy="307777"/>
            </a:xfrm>
            <a:prstGeom prst="rect">
              <a:avLst/>
            </a:prstGeom>
            <a:noFill/>
          </p:spPr>
          <p:txBody>
            <a:bodyPr wrap="square" rtlCol="0">
              <a:spAutoFit/>
            </a:bodyPr>
            <a:lstStyle/>
            <a:p>
              <a:r>
                <a:rPr lang="fr-FR" sz="1400" b="1" dirty="0">
                  <a:solidFill>
                    <a:schemeClr val="accent2">
                      <a:lumMod val="75000"/>
                    </a:schemeClr>
                  </a:solidFill>
                </a:rPr>
                <a:t>P</a:t>
              </a:r>
              <a:r>
                <a:rPr lang="fr-FR" sz="1400" b="1" dirty="0" smtClean="0">
                  <a:solidFill>
                    <a:schemeClr val="accent2">
                      <a:lumMod val="75000"/>
                    </a:schemeClr>
                  </a:solidFill>
                </a:rPr>
                <a:t>hase d'entraînement</a:t>
              </a:r>
              <a:endParaRPr lang="fr-FR" sz="1400" b="1" dirty="0">
                <a:solidFill>
                  <a:schemeClr val="accent2">
                    <a:lumMod val="75000"/>
                  </a:schemeClr>
                </a:solidFill>
              </a:endParaRPr>
            </a:p>
          </p:txBody>
        </p:sp>
        <p:sp>
          <p:nvSpPr>
            <p:cNvPr id="211" name="Diamond 210"/>
            <p:cNvSpPr/>
            <p:nvPr/>
          </p:nvSpPr>
          <p:spPr>
            <a:xfrm>
              <a:off x="754641" y="3403812"/>
              <a:ext cx="295275" cy="319225"/>
            </a:xfrm>
            <a:prstGeom prst="diamond">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2</a:t>
              </a:r>
            </a:p>
          </p:txBody>
        </p:sp>
        <p:sp>
          <p:nvSpPr>
            <p:cNvPr id="212" name="TextBox 211"/>
            <p:cNvSpPr txBox="1"/>
            <p:nvPr/>
          </p:nvSpPr>
          <p:spPr>
            <a:xfrm>
              <a:off x="1117245" y="3436701"/>
              <a:ext cx="1890968" cy="307777"/>
            </a:xfrm>
            <a:prstGeom prst="rect">
              <a:avLst/>
            </a:prstGeom>
            <a:noFill/>
          </p:spPr>
          <p:txBody>
            <a:bodyPr wrap="square" rtlCol="0">
              <a:spAutoFit/>
            </a:bodyPr>
            <a:lstStyle/>
            <a:p>
              <a:r>
                <a:rPr lang="fr-FR" sz="1400" b="1" dirty="0">
                  <a:solidFill>
                    <a:schemeClr val="accent2">
                      <a:lumMod val="75000"/>
                    </a:schemeClr>
                  </a:solidFill>
                </a:rPr>
                <a:t>P</a:t>
              </a:r>
              <a:r>
                <a:rPr lang="fr-FR" sz="1400" b="1" dirty="0" smtClean="0">
                  <a:solidFill>
                    <a:schemeClr val="accent2">
                      <a:lumMod val="75000"/>
                    </a:schemeClr>
                  </a:solidFill>
                </a:rPr>
                <a:t>hase de Test </a:t>
              </a:r>
              <a:endParaRPr lang="fr-FR" sz="1400" b="1" dirty="0">
                <a:solidFill>
                  <a:schemeClr val="accent2">
                    <a:lumMod val="75000"/>
                  </a:schemeClr>
                </a:solidFill>
              </a:endParaRPr>
            </a:p>
          </p:txBody>
        </p:sp>
      </p:grpSp>
      <p:sp>
        <p:nvSpPr>
          <p:cNvPr id="4" name="Slide Number Placeholder 3"/>
          <p:cNvSpPr>
            <a:spLocks noGrp="1"/>
          </p:cNvSpPr>
          <p:nvPr>
            <p:ph type="sldNum" sz="quarter" idx="12"/>
          </p:nvPr>
        </p:nvSpPr>
        <p:spPr>
          <a:xfrm>
            <a:off x="8460000" y="4680000"/>
            <a:ext cx="240611" cy="247767"/>
          </a:xfrm>
        </p:spPr>
        <p:txBody>
          <a:bodyPr/>
          <a:lstStyle/>
          <a:p>
            <a:r>
              <a:rPr lang="en-US" sz="1600" b="1" dirty="0" smtClean="0">
                <a:solidFill>
                  <a:schemeClr val="tx1"/>
                </a:solidFill>
              </a:rPr>
              <a:t>4</a:t>
            </a:r>
            <a:endParaRPr lang="en-US" sz="1600" b="1" dirty="0">
              <a:solidFill>
                <a:schemeClr val="tx1"/>
              </a:solidFill>
            </a:endParaRPr>
          </a:p>
        </p:txBody>
      </p:sp>
    </p:spTree>
    <p:extLst>
      <p:ext uri="{BB962C8B-B14F-4D97-AF65-F5344CB8AC3E}">
        <p14:creationId xmlns:p14="http://schemas.microsoft.com/office/powerpoint/2010/main" val="36978315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3"/>
                                        </p:tgtEl>
                                        <p:attrNameLst>
                                          <p:attrName>style.visibility</p:attrName>
                                        </p:attrNameLst>
                                      </p:cBhvr>
                                      <p:to>
                                        <p:strVal val="visible"/>
                                      </p:to>
                                    </p:set>
                                    <p:animEffect transition="in" filter="fade">
                                      <p:cBhvr>
                                        <p:cTn id="11"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Google Shape;135;p27"/>
          <p:cNvSpPr txBox="1">
            <a:spLocks/>
          </p:cNvSpPr>
          <p:nvPr/>
        </p:nvSpPr>
        <p:spPr>
          <a:xfrm>
            <a:off x="448965" y="9007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Conception du modèle  </a:t>
            </a:r>
          </a:p>
        </p:txBody>
      </p:sp>
      <p:sp>
        <p:nvSpPr>
          <p:cNvPr id="38" name="TextBox 37"/>
          <p:cNvSpPr txBox="1"/>
          <p:nvPr/>
        </p:nvSpPr>
        <p:spPr>
          <a:xfrm>
            <a:off x="448965" y="890708"/>
            <a:ext cx="4551246" cy="369332"/>
          </a:xfrm>
          <a:prstGeom prst="rect">
            <a:avLst/>
          </a:prstGeom>
          <a:noFill/>
        </p:spPr>
        <p:txBody>
          <a:bodyPr wrap="none" rtlCol="0">
            <a:spAutoFit/>
          </a:bodyPr>
          <a:lstStyle/>
          <a:p>
            <a:pPr marL="285750" indent="-285750">
              <a:buFont typeface="Wingdings" panose="05000000000000000000" pitchFamily="2" charset="2"/>
              <a:buChar char="v"/>
            </a:pPr>
            <a:r>
              <a:rPr lang="fr-FR" b="1" dirty="0">
                <a:solidFill>
                  <a:srgbClr val="31B3E7"/>
                </a:solidFill>
                <a:latin typeface="Arial" panose="020B0604020202020204" pitchFamily="34" charset="0"/>
                <a:cs typeface="Arial" panose="020B0604020202020204" pitchFamily="34" charset="0"/>
              </a:rPr>
              <a:t>Conception de modèle CNN proposé </a:t>
            </a:r>
          </a:p>
        </p:txBody>
      </p:sp>
      <p:grpSp>
        <p:nvGrpSpPr>
          <p:cNvPr id="91" name="Group 90"/>
          <p:cNvGrpSpPr/>
          <p:nvPr/>
        </p:nvGrpSpPr>
        <p:grpSpPr>
          <a:xfrm>
            <a:off x="414479" y="1188278"/>
            <a:ext cx="8315043" cy="3554991"/>
            <a:chOff x="211299" y="797030"/>
            <a:chExt cx="8773158" cy="3785077"/>
          </a:xfrm>
        </p:grpSpPr>
        <p:grpSp>
          <p:nvGrpSpPr>
            <p:cNvPr id="92" name="Group 91"/>
            <p:cNvGrpSpPr/>
            <p:nvPr/>
          </p:nvGrpSpPr>
          <p:grpSpPr>
            <a:xfrm>
              <a:off x="211299" y="797030"/>
              <a:ext cx="8773158" cy="3785077"/>
              <a:chOff x="528646" y="470601"/>
              <a:chExt cx="10694154" cy="3735832"/>
            </a:xfrm>
          </p:grpSpPr>
          <p:grpSp>
            <p:nvGrpSpPr>
              <p:cNvPr id="95" name="Group 94"/>
              <p:cNvGrpSpPr/>
              <p:nvPr/>
            </p:nvGrpSpPr>
            <p:grpSpPr>
              <a:xfrm>
                <a:off x="856598" y="470601"/>
                <a:ext cx="9580800" cy="3167465"/>
                <a:chOff x="754593" y="513541"/>
                <a:chExt cx="9979715" cy="3325839"/>
              </a:xfrm>
            </p:grpSpPr>
            <p:pic>
              <p:nvPicPr>
                <p:cNvPr id="103" name="Picture 10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593" y="1502768"/>
                  <a:ext cx="1544487" cy="1143080"/>
                </a:xfrm>
                <a:prstGeom prst="rect">
                  <a:avLst/>
                </a:prstGeom>
              </p:spPr>
            </p:pic>
            <p:grpSp>
              <p:nvGrpSpPr>
                <p:cNvPr id="104" name="Group 103"/>
                <p:cNvGrpSpPr/>
                <p:nvPr/>
              </p:nvGrpSpPr>
              <p:grpSpPr>
                <a:xfrm>
                  <a:off x="1823310" y="513541"/>
                  <a:ext cx="8910998" cy="3325839"/>
                  <a:chOff x="1823310" y="177950"/>
                  <a:chExt cx="9424984" cy="3800307"/>
                </a:xfrm>
              </p:grpSpPr>
              <p:grpSp>
                <p:nvGrpSpPr>
                  <p:cNvPr id="105" name="Group 104"/>
                  <p:cNvGrpSpPr/>
                  <p:nvPr/>
                </p:nvGrpSpPr>
                <p:grpSpPr>
                  <a:xfrm>
                    <a:off x="1823310" y="811802"/>
                    <a:ext cx="8109444" cy="2620876"/>
                    <a:chOff x="430225" y="1028569"/>
                    <a:chExt cx="8109444" cy="2620876"/>
                  </a:xfrm>
                </p:grpSpPr>
                <p:grpSp>
                  <p:nvGrpSpPr>
                    <p:cNvPr id="112" name="Group 111"/>
                    <p:cNvGrpSpPr/>
                    <p:nvPr/>
                  </p:nvGrpSpPr>
                  <p:grpSpPr>
                    <a:xfrm>
                      <a:off x="430225" y="1193720"/>
                      <a:ext cx="2784346" cy="2290575"/>
                      <a:chOff x="448965" y="1202007"/>
                      <a:chExt cx="2784346" cy="2290575"/>
                    </a:xfrm>
                  </p:grpSpPr>
                  <p:sp>
                    <p:nvSpPr>
                      <p:cNvPr id="118" name="Rectangle 117"/>
                      <p:cNvSpPr/>
                      <p:nvPr/>
                    </p:nvSpPr>
                    <p:spPr>
                      <a:xfrm>
                        <a:off x="448965" y="1202007"/>
                        <a:ext cx="2219167" cy="2290575"/>
                      </a:xfrm>
                      <a:prstGeom prst="rect">
                        <a:avLst/>
                      </a:prstGeom>
                      <a:solidFill>
                        <a:schemeClr val="accent2">
                          <a:lumMod val="20000"/>
                          <a:lumOff val="80000"/>
                        </a:schemeClr>
                      </a:solidFill>
                      <a:ln>
                        <a:solidFill>
                          <a:schemeClr val="accent2">
                            <a:lumMod val="20000"/>
                            <a:lumOff val="80000"/>
                          </a:schemeClr>
                        </a:solidFill>
                      </a:ln>
                      <a:scene3d>
                        <a:camera prst="isometricOffAxis2Right"/>
                        <a:lightRig rig="threePt" dir="t"/>
                      </a:scene3d>
                      <a:sp3d extrusionH="57150">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Rectangle 118"/>
                      <p:cNvSpPr/>
                      <p:nvPr/>
                    </p:nvSpPr>
                    <p:spPr>
                      <a:xfrm>
                        <a:off x="858019" y="1314718"/>
                        <a:ext cx="2375292" cy="1977794"/>
                      </a:xfrm>
                      <a:prstGeom prst="rect">
                        <a:avLst/>
                      </a:prstGeom>
                      <a:solidFill>
                        <a:schemeClr val="accent2">
                          <a:lumMod val="20000"/>
                          <a:lumOff val="80000"/>
                        </a:schemeClr>
                      </a:solidFill>
                      <a:ln>
                        <a:solidFill>
                          <a:schemeClr val="accent2">
                            <a:lumMod val="20000"/>
                            <a:lumOff val="80000"/>
                          </a:schemeClr>
                        </a:solidFill>
                      </a:ln>
                      <a:scene3d>
                        <a:camera prst="isometricOffAxis2Right"/>
                        <a:lightRig rig="threePt" dir="t"/>
                      </a:scene3d>
                      <a:sp3d extrusionH="57150">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3" name="Rectangle 112"/>
                    <p:cNvSpPr/>
                    <p:nvPr/>
                  </p:nvSpPr>
                  <p:spPr>
                    <a:xfrm>
                      <a:off x="2145881" y="1848209"/>
                      <a:ext cx="1679755" cy="1440422"/>
                    </a:xfrm>
                    <a:prstGeom prst="rect">
                      <a:avLst/>
                    </a:prstGeom>
                    <a:solidFill>
                      <a:schemeClr val="accent5">
                        <a:lumMod val="60000"/>
                        <a:lumOff val="40000"/>
                      </a:schemeClr>
                    </a:solidFill>
                    <a:ln>
                      <a:solidFill>
                        <a:schemeClr val="accent5">
                          <a:lumMod val="40000"/>
                          <a:lumOff val="60000"/>
                        </a:schemeClr>
                      </a:solidFill>
                    </a:ln>
                    <a:scene3d>
                      <a:camera prst="isometricOffAxis2Right"/>
                      <a:lightRig rig="threePt" dir="t"/>
                    </a:scene3d>
                    <a:sp3d extrusionH="57150">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Rectangle 113"/>
                    <p:cNvSpPr/>
                    <p:nvPr/>
                  </p:nvSpPr>
                  <p:spPr>
                    <a:xfrm>
                      <a:off x="2977286" y="1477644"/>
                      <a:ext cx="2339588" cy="1985166"/>
                    </a:xfrm>
                    <a:prstGeom prst="rect">
                      <a:avLst/>
                    </a:prstGeom>
                    <a:solidFill>
                      <a:schemeClr val="accent2">
                        <a:lumMod val="20000"/>
                        <a:lumOff val="80000"/>
                      </a:schemeClr>
                    </a:solidFill>
                    <a:ln>
                      <a:solidFill>
                        <a:schemeClr val="accent2">
                          <a:lumMod val="20000"/>
                          <a:lumOff val="80000"/>
                        </a:schemeClr>
                      </a:solidFill>
                    </a:ln>
                    <a:scene3d>
                      <a:camera prst="isometricOffAxis2Right"/>
                      <a:lightRig rig="threePt" dir="t"/>
                    </a:scene3d>
                    <a:sp3d extrusionH="57150">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Rectangle 114"/>
                    <p:cNvSpPr/>
                    <p:nvPr/>
                  </p:nvSpPr>
                  <p:spPr>
                    <a:xfrm>
                      <a:off x="3566058" y="1421109"/>
                      <a:ext cx="2339588" cy="1985166"/>
                    </a:xfrm>
                    <a:prstGeom prst="rect">
                      <a:avLst/>
                    </a:prstGeom>
                    <a:solidFill>
                      <a:schemeClr val="accent2">
                        <a:lumMod val="20000"/>
                        <a:lumOff val="80000"/>
                      </a:schemeClr>
                    </a:solidFill>
                    <a:ln>
                      <a:solidFill>
                        <a:schemeClr val="accent2">
                          <a:lumMod val="20000"/>
                          <a:lumOff val="80000"/>
                        </a:schemeClr>
                      </a:solidFill>
                    </a:ln>
                    <a:scene3d>
                      <a:camera prst="isometricOffAxis2Right"/>
                      <a:lightRig rig="threePt" dir="t"/>
                    </a:scene3d>
                    <a:sp3d extrusionH="57150">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Rectangle 115"/>
                    <p:cNvSpPr/>
                    <p:nvPr/>
                  </p:nvSpPr>
                  <p:spPr>
                    <a:xfrm>
                      <a:off x="5018112" y="2022447"/>
                      <a:ext cx="1679756" cy="1440422"/>
                    </a:xfrm>
                    <a:prstGeom prst="rect">
                      <a:avLst/>
                    </a:prstGeom>
                    <a:solidFill>
                      <a:schemeClr val="accent5">
                        <a:lumMod val="60000"/>
                        <a:lumOff val="40000"/>
                      </a:schemeClr>
                    </a:solidFill>
                    <a:ln>
                      <a:solidFill>
                        <a:schemeClr val="accent5">
                          <a:lumMod val="40000"/>
                          <a:lumOff val="60000"/>
                        </a:schemeClr>
                      </a:solidFill>
                    </a:ln>
                    <a:scene3d>
                      <a:camera prst="isometricOffAxis2Right"/>
                      <a:lightRig rig="threePt" dir="t"/>
                    </a:scene3d>
                    <a:sp3d extrusionH="57150">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Rectangle 116"/>
                    <p:cNvSpPr/>
                    <p:nvPr/>
                  </p:nvSpPr>
                  <p:spPr>
                    <a:xfrm>
                      <a:off x="7771729" y="1028569"/>
                      <a:ext cx="767940" cy="2620876"/>
                    </a:xfrm>
                    <a:prstGeom prst="rect">
                      <a:avLst/>
                    </a:prstGeom>
                    <a:solidFill>
                      <a:srgbClr val="FF99FF"/>
                    </a:solidFill>
                    <a:ln w="3175">
                      <a:solidFill>
                        <a:srgbClr val="FF99FF"/>
                      </a:solidFill>
                    </a:ln>
                    <a:scene3d>
                      <a:camera prst="isometricOffAxis2Righ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6" name="Group 105"/>
                  <p:cNvGrpSpPr/>
                  <p:nvPr/>
                </p:nvGrpSpPr>
                <p:grpSpPr>
                  <a:xfrm>
                    <a:off x="10228371" y="177950"/>
                    <a:ext cx="1019923" cy="3185207"/>
                    <a:chOff x="10492580" y="-40847"/>
                    <a:chExt cx="1282922" cy="3966365"/>
                  </a:xfrm>
                </p:grpSpPr>
                <p:pic>
                  <p:nvPicPr>
                    <p:cNvPr id="108" name="Picture 107"/>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0777644" y="2153095"/>
                      <a:ext cx="712801" cy="823263"/>
                    </a:xfrm>
                    <a:prstGeom prst="rect">
                      <a:avLst/>
                    </a:prstGeom>
                  </p:spPr>
                </p:pic>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6944" y="1094461"/>
                      <a:ext cx="864731" cy="854282"/>
                    </a:xfrm>
                    <a:prstGeom prst="rect">
                      <a:avLst/>
                    </a:prstGeom>
                  </p:spPr>
                </p:pic>
                <p:sp>
                  <p:nvSpPr>
                    <p:cNvPr id="110" name="TextBox 109"/>
                    <p:cNvSpPr txBox="1"/>
                    <p:nvPr/>
                  </p:nvSpPr>
                  <p:spPr>
                    <a:xfrm>
                      <a:off x="10950446" y="2738028"/>
                      <a:ext cx="458790" cy="1187490"/>
                    </a:xfrm>
                    <a:prstGeom prst="rect">
                      <a:avLst/>
                    </a:prstGeom>
                    <a:noFill/>
                  </p:spPr>
                  <p:txBody>
                    <a:bodyPr wrap="square" rtlCol="0">
                      <a:spAutoFit/>
                    </a:bodyPr>
                    <a:lstStyle/>
                    <a:p>
                      <a:r>
                        <a:rPr lang="fr-FR" sz="2400" dirty="0" smtClean="0"/>
                        <a:t>.</a:t>
                      </a:r>
                    </a:p>
                    <a:p>
                      <a:r>
                        <a:rPr lang="fr-FR" sz="2400" dirty="0" smtClean="0"/>
                        <a:t>.</a:t>
                      </a:r>
                    </a:p>
                    <a:p>
                      <a:r>
                        <a:rPr lang="fr-FR" sz="2400" dirty="0"/>
                        <a:t>.</a:t>
                      </a:r>
                      <a:endParaRPr lang="fr-FR" sz="2400" dirty="0" smtClean="0"/>
                    </a:p>
                  </p:txBody>
                </p:sp>
                <p:pic>
                  <p:nvPicPr>
                    <p:cNvPr id="111" name="Picture 1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2580" y="-40847"/>
                      <a:ext cx="1282922" cy="949494"/>
                    </a:xfrm>
                    <a:prstGeom prst="rect">
                      <a:avLst/>
                    </a:prstGeom>
                  </p:spPr>
                </p:pic>
              </p:grpSp>
              <p:pic>
                <p:nvPicPr>
                  <p:cNvPr id="107" name="Picture 106"/>
                  <p:cNvPicPr>
                    <a:picLocks noChangeAspect="1"/>
                  </p:cNvPicPr>
                  <p:nvPr/>
                </p:nvPicPr>
                <p:blipFill>
                  <a:blip r:embed="rId8">
                    <a:clrChange>
                      <a:clrFrom>
                        <a:srgbClr val="F2F2F2"/>
                      </a:clrFrom>
                      <a:clrTo>
                        <a:srgbClr val="F2F2F2">
                          <a:alpha val="0"/>
                        </a:srgbClr>
                      </a:clrTo>
                    </a:clrChange>
                  </a:blip>
                  <a:stretch>
                    <a:fillRect/>
                  </a:stretch>
                </p:blipFill>
                <p:spPr>
                  <a:xfrm>
                    <a:off x="10365335" y="3292588"/>
                    <a:ext cx="720895" cy="685669"/>
                  </a:xfrm>
                  <a:prstGeom prst="rect">
                    <a:avLst/>
                  </a:prstGeom>
                </p:spPr>
              </p:pic>
            </p:grpSp>
          </p:grpSp>
          <p:sp>
            <p:nvSpPr>
              <p:cNvPr id="96" name="TextBox 95"/>
              <p:cNvSpPr txBox="1"/>
              <p:nvPr/>
            </p:nvSpPr>
            <p:spPr>
              <a:xfrm>
                <a:off x="528646" y="2533423"/>
                <a:ext cx="1896421" cy="461665"/>
              </a:xfrm>
              <a:prstGeom prst="rect">
                <a:avLst/>
              </a:prstGeom>
              <a:noFill/>
            </p:spPr>
            <p:txBody>
              <a:bodyPr wrap="square" rtlCol="0">
                <a:spAutoFit/>
              </a:bodyPr>
              <a:lstStyle/>
              <a:p>
                <a:r>
                  <a:rPr lang="fr-FR" sz="1200" b="1" dirty="0" smtClean="0"/>
                  <a:t>Image d’entrée de taille (30,30,3)</a:t>
                </a:r>
                <a:endParaRPr lang="fr-FR" sz="1200" b="1" dirty="0"/>
              </a:p>
            </p:txBody>
          </p:sp>
          <p:sp>
            <p:nvSpPr>
              <p:cNvPr id="97" name="TextBox 96"/>
              <p:cNvSpPr txBox="1"/>
              <p:nvPr/>
            </p:nvSpPr>
            <p:spPr>
              <a:xfrm>
                <a:off x="1267646" y="3329411"/>
                <a:ext cx="1472988" cy="461665"/>
              </a:xfrm>
              <a:prstGeom prst="rect">
                <a:avLst/>
              </a:prstGeom>
              <a:noFill/>
            </p:spPr>
            <p:txBody>
              <a:bodyPr wrap="square" rtlCol="0">
                <a:spAutoFit/>
              </a:bodyPr>
              <a:lstStyle/>
              <a:p>
                <a:r>
                  <a:rPr lang="fr-FR" sz="1200" b="1" dirty="0" smtClean="0"/>
                  <a:t>Convolution </a:t>
                </a:r>
                <a:r>
                  <a:rPr lang="fr-FR" sz="1200" b="1" smtClean="0"/>
                  <a:t>filtre 5*5/RELU</a:t>
                </a:r>
                <a:endParaRPr lang="fr-FR" sz="1200" b="1" dirty="0"/>
              </a:p>
            </p:txBody>
          </p:sp>
          <p:sp>
            <p:nvSpPr>
              <p:cNvPr id="98" name="TextBox 97"/>
              <p:cNvSpPr txBox="1"/>
              <p:nvPr/>
            </p:nvSpPr>
            <p:spPr>
              <a:xfrm>
                <a:off x="2824485" y="3104585"/>
                <a:ext cx="1971779" cy="455658"/>
              </a:xfrm>
              <a:prstGeom prst="rect">
                <a:avLst/>
              </a:prstGeom>
              <a:noFill/>
            </p:spPr>
            <p:txBody>
              <a:bodyPr wrap="square" rtlCol="0">
                <a:spAutoFit/>
              </a:bodyPr>
              <a:lstStyle/>
              <a:p>
                <a:r>
                  <a:rPr lang="fr-FR" sz="1200" b="1" dirty="0" smtClean="0"/>
                  <a:t>Pooling pool (</a:t>
                </a:r>
                <a:r>
                  <a:rPr lang="fr-FR" sz="1200" b="1" smtClean="0"/>
                  <a:t>2*2) </a:t>
                </a:r>
              </a:p>
              <a:p>
                <a:r>
                  <a:rPr lang="fr-FR" sz="1200" b="1" smtClean="0"/>
                  <a:t>+ Dropout </a:t>
                </a:r>
                <a:endParaRPr lang="fr-FR" sz="1200" b="1" dirty="0"/>
              </a:p>
            </p:txBody>
          </p:sp>
          <p:sp>
            <p:nvSpPr>
              <p:cNvPr id="99" name="TextBox 98"/>
              <p:cNvSpPr txBox="1"/>
              <p:nvPr/>
            </p:nvSpPr>
            <p:spPr>
              <a:xfrm>
                <a:off x="4202185" y="3358629"/>
                <a:ext cx="1748101" cy="461665"/>
              </a:xfrm>
              <a:prstGeom prst="rect">
                <a:avLst/>
              </a:prstGeom>
              <a:noFill/>
            </p:spPr>
            <p:txBody>
              <a:bodyPr wrap="square" rtlCol="0">
                <a:spAutoFit/>
              </a:bodyPr>
              <a:lstStyle/>
              <a:p>
                <a:r>
                  <a:rPr lang="fr-FR" sz="1200" b="1" dirty="0" smtClean="0"/>
                  <a:t>Convolution filtre 3*3/RELU</a:t>
                </a:r>
                <a:endParaRPr lang="fr-FR" sz="1200" b="1" dirty="0"/>
              </a:p>
            </p:txBody>
          </p:sp>
          <p:sp>
            <p:nvSpPr>
              <p:cNvPr id="100" name="TextBox 99"/>
              <p:cNvSpPr txBox="1"/>
              <p:nvPr/>
            </p:nvSpPr>
            <p:spPr>
              <a:xfrm>
                <a:off x="5761321" y="3176252"/>
                <a:ext cx="2384446" cy="455658"/>
              </a:xfrm>
              <a:prstGeom prst="rect">
                <a:avLst/>
              </a:prstGeom>
              <a:noFill/>
            </p:spPr>
            <p:txBody>
              <a:bodyPr wrap="square" rtlCol="0">
                <a:spAutoFit/>
              </a:bodyPr>
              <a:lstStyle/>
              <a:p>
                <a:r>
                  <a:rPr lang="fr-FR" sz="1200" b="1" dirty="0" smtClean="0"/>
                  <a:t>Pooling pool (</a:t>
                </a:r>
                <a:r>
                  <a:rPr lang="fr-FR" sz="1200" b="1" smtClean="0"/>
                  <a:t>2*2) + Dropout</a:t>
                </a:r>
                <a:endParaRPr lang="fr-FR" sz="1200" b="1" dirty="0"/>
              </a:p>
            </p:txBody>
          </p:sp>
          <p:sp>
            <p:nvSpPr>
              <p:cNvPr id="101" name="TextBox 100"/>
              <p:cNvSpPr txBox="1"/>
              <p:nvPr/>
            </p:nvSpPr>
            <p:spPr>
              <a:xfrm>
                <a:off x="8438214" y="3267873"/>
                <a:ext cx="1309283" cy="461665"/>
              </a:xfrm>
              <a:prstGeom prst="rect">
                <a:avLst/>
              </a:prstGeom>
              <a:noFill/>
            </p:spPr>
            <p:txBody>
              <a:bodyPr wrap="square" rtlCol="0">
                <a:spAutoFit/>
              </a:bodyPr>
              <a:lstStyle/>
              <a:p>
                <a:r>
                  <a:rPr lang="fr-FR" sz="1200" b="1" dirty="0" smtClean="0"/>
                  <a:t>Fully connected /RELU</a:t>
                </a:r>
                <a:endParaRPr lang="fr-FR" sz="1200" b="1" dirty="0"/>
              </a:p>
            </p:txBody>
          </p:sp>
          <p:sp>
            <p:nvSpPr>
              <p:cNvPr id="102" name="TextBox 101"/>
              <p:cNvSpPr txBox="1"/>
              <p:nvPr/>
            </p:nvSpPr>
            <p:spPr>
              <a:xfrm>
                <a:off x="9357794" y="3744768"/>
                <a:ext cx="1865006" cy="461665"/>
              </a:xfrm>
              <a:prstGeom prst="rect">
                <a:avLst/>
              </a:prstGeom>
              <a:noFill/>
            </p:spPr>
            <p:txBody>
              <a:bodyPr wrap="square" rtlCol="0">
                <a:spAutoFit/>
              </a:bodyPr>
              <a:lstStyle/>
              <a:p>
                <a:r>
                  <a:rPr lang="fr-FR" sz="1200" b="1" dirty="0" smtClean="0"/>
                  <a:t>Fully </a:t>
                </a:r>
                <a:r>
                  <a:rPr lang="fr-FR" sz="1200" b="1" smtClean="0"/>
                  <a:t>connected /Softmax (43 classes)</a:t>
                </a:r>
                <a:endParaRPr lang="fr-FR" sz="1200" b="1" dirty="0"/>
              </a:p>
            </p:txBody>
          </p:sp>
        </p:grpSp>
        <p:sp>
          <p:nvSpPr>
            <p:cNvPr id="93" name="Rectangle 92"/>
            <p:cNvSpPr/>
            <p:nvPr/>
          </p:nvSpPr>
          <p:spPr>
            <a:xfrm>
              <a:off x="6023021" y="1295407"/>
              <a:ext cx="571829" cy="2213233"/>
            </a:xfrm>
            <a:prstGeom prst="rect">
              <a:avLst/>
            </a:prstGeom>
            <a:solidFill>
              <a:srgbClr val="0070C0"/>
            </a:solidFill>
            <a:ln w="3175">
              <a:solidFill>
                <a:srgbClr val="0070C0"/>
              </a:solidFill>
            </a:ln>
            <a:scene3d>
              <a:camera prst="isometricOffAxis2Righ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TextBox 93"/>
            <p:cNvSpPr txBox="1"/>
            <p:nvPr/>
          </p:nvSpPr>
          <p:spPr>
            <a:xfrm>
              <a:off x="5967079" y="3594928"/>
              <a:ext cx="1956127" cy="276999"/>
            </a:xfrm>
            <a:prstGeom prst="rect">
              <a:avLst/>
            </a:prstGeom>
            <a:noFill/>
          </p:spPr>
          <p:txBody>
            <a:bodyPr wrap="square" rtlCol="0">
              <a:spAutoFit/>
            </a:bodyPr>
            <a:lstStyle/>
            <a:p>
              <a:r>
                <a:rPr lang="fr-FR" sz="1200" b="1" smtClean="0"/>
                <a:t>Flatten</a:t>
              </a:r>
              <a:endParaRPr lang="fr-FR" sz="1200" b="1" dirty="0"/>
            </a:p>
          </p:txBody>
        </p:sp>
      </p:grpSp>
      <p:sp>
        <p:nvSpPr>
          <p:cNvPr id="2" name="Slide Number Placeholder 1"/>
          <p:cNvSpPr>
            <a:spLocks noGrp="1"/>
          </p:cNvSpPr>
          <p:nvPr>
            <p:ph type="sldNum" sz="quarter" idx="12"/>
          </p:nvPr>
        </p:nvSpPr>
        <p:spPr>
          <a:xfrm>
            <a:off x="8370000" y="4680000"/>
            <a:ext cx="180357" cy="376237"/>
          </a:xfrm>
        </p:spPr>
        <p:txBody>
          <a:bodyPr/>
          <a:lstStyle/>
          <a:p>
            <a:pPr algn="ctr"/>
            <a:r>
              <a:rPr lang="en-US" sz="1600" b="1" dirty="0" smtClean="0">
                <a:solidFill>
                  <a:schemeClr val="tx1"/>
                </a:solidFill>
              </a:rPr>
              <a:t>5</a:t>
            </a:r>
            <a:endParaRPr lang="en-US" sz="1600" b="1" dirty="0">
              <a:solidFill>
                <a:schemeClr val="tx1"/>
              </a:solidFill>
            </a:endParaRPr>
          </a:p>
        </p:txBody>
      </p:sp>
    </p:spTree>
    <p:extLst>
      <p:ext uri="{BB962C8B-B14F-4D97-AF65-F5344CB8AC3E}">
        <p14:creationId xmlns:p14="http://schemas.microsoft.com/office/powerpoint/2010/main" val="4170783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417548" y="878418"/>
            <a:ext cx="6871725" cy="369332"/>
          </a:xfrm>
          <a:prstGeom prst="rect">
            <a:avLst/>
          </a:prstGeom>
          <a:noFill/>
        </p:spPr>
        <p:txBody>
          <a:bodyPr wrap="square" rtlCol="0">
            <a:spAutoFit/>
          </a:bodyPr>
          <a:lstStyle/>
          <a:p>
            <a:pPr marL="285750" indent="-285750">
              <a:buFont typeface="Wingdings" panose="05000000000000000000" pitchFamily="2" charset="2"/>
              <a:buChar char="v"/>
            </a:pPr>
            <a:r>
              <a:rPr lang="fr-FR" b="1" dirty="0">
                <a:solidFill>
                  <a:srgbClr val="31B3E7"/>
                </a:solidFill>
                <a:latin typeface="Arial" panose="020B0604020202020204" pitchFamily="34" charset="0"/>
                <a:cs typeface="Arial" panose="020B0604020202020204" pitchFamily="34" charset="0"/>
              </a:rPr>
              <a:t>Base de donnée utilisé pour la création du modèle </a:t>
            </a:r>
            <a:r>
              <a:rPr lang="fr-FR" b="1" dirty="0" smtClean="0">
                <a:solidFill>
                  <a:srgbClr val="31B3E7"/>
                </a:solidFill>
                <a:latin typeface="Arial" panose="020B0604020202020204" pitchFamily="34" charset="0"/>
                <a:cs typeface="Arial" panose="020B0604020202020204" pitchFamily="34" charset="0"/>
              </a:rPr>
              <a:t>CNN</a:t>
            </a:r>
            <a:endParaRPr lang="fr-FR" b="1" dirty="0">
              <a:solidFill>
                <a:srgbClr val="31B3E7"/>
              </a:solidFill>
              <a:latin typeface="Arial" panose="020B0604020202020204" pitchFamily="34" charset="0"/>
              <a:cs typeface="Arial" panose="020B0604020202020204" pitchFamily="34" charset="0"/>
            </a:endParaRPr>
          </a:p>
        </p:txBody>
      </p:sp>
      <p:sp>
        <p:nvSpPr>
          <p:cNvPr id="6"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pSp>
        <p:nvGrpSpPr>
          <p:cNvPr id="14" name="Group 13"/>
          <p:cNvGrpSpPr/>
          <p:nvPr/>
        </p:nvGrpSpPr>
        <p:grpSpPr>
          <a:xfrm>
            <a:off x="754375" y="1553139"/>
            <a:ext cx="7794262" cy="2799139"/>
            <a:chOff x="152400" y="2056805"/>
            <a:chExt cx="8649599" cy="2534474"/>
          </a:xfrm>
        </p:grpSpPr>
        <p:grpSp>
          <p:nvGrpSpPr>
            <p:cNvPr id="9" name="Group 8"/>
            <p:cNvGrpSpPr/>
            <p:nvPr/>
          </p:nvGrpSpPr>
          <p:grpSpPr>
            <a:xfrm>
              <a:off x="152400" y="2059816"/>
              <a:ext cx="5046764" cy="2531463"/>
              <a:chOff x="491249" y="1628929"/>
              <a:chExt cx="5356225" cy="1744980"/>
            </a:xfrm>
          </p:grpSpPr>
          <p:pic>
            <p:nvPicPr>
              <p:cNvPr id="11" name="image26.png"/>
              <p:cNvPicPr/>
              <p:nvPr/>
            </p:nvPicPr>
            <p:blipFill>
              <a:blip r:embed="rId3" cstate="print"/>
              <a:stretch>
                <a:fillRect/>
              </a:stretch>
            </p:blipFill>
            <p:spPr>
              <a:xfrm>
                <a:off x="491249" y="1628929"/>
                <a:ext cx="1725295" cy="1744980"/>
              </a:xfrm>
              <a:prstGeom prst="rect">
                <a:avLst/>
              </a:prstGeom>
              <a:ln>
                <a:solidFill>
                  <a:schemeClr val="bg1">
                    <a:lumMod val="50000"/>
                  </a:schemeClr>
                </a:solidFill>
              </a:ln>
            </p:spPr>
          </p:pic>
          <p:pic>
            <p:nvPicPr>
              <p:cNvPr id="12" name="image27.png"/>
              <p:cNvPicPr/>
              <p:nvPr/>
            </p:nvPicPr>
            <p:blipFill>
              <a:blip r:embed="rId4" cstate="print"/>
              <a:stretch>
                <a:fillRect/>
              </a:stretch>
            </p:blipFill>
            <p:spPr>
              <a:xfrm>
                <a:off x="2216544" y="1628929"/>
                <a:ext cx="1572895" cy="1744980"/>
              </a:xfrm>
              <a:prstGeom prst="rect">
                <a:avLst/>
              </a:prstGeom>
              <a:ln>
                <a:solidFill>
                  <a:schemeClr val="bg1">
                    <a:lumMod val="50000"/>
                  </a:schemeClr>
                </a:solidFill>
              </a:ln>
            </p:spPr>
          </p:pic>
          <p:pic>
            <p:nvPicPr>
              <p:cNvPr id="13" name="image28.png"/>
              <p:cNvPicPr/>
              <p:nvPr/>
            </p:nvPicPr>
            <p:blipFill>
              <a:blip r:embed="rId5" cstate="print"/>
              <a:stretch>
                <a:fillRect/>
              </a:stretch>
            </p:blipFill>
            <p:spPr>
              <a:xfrm>
                <a:off x="3789439" y="1628929"/>
                <a:ext cx="2058035" cy="1744980"/>
              </a:xfrm>
              <a:prstGeom prst="rect">
                <a:avLst/>
              </a:prstGeom>
              <a:ln>
                <a:solidFill>
                  <a:schemeClr val="bg1">
                    <a:lumMod val="50000"/>
                  </a:schemeClr>
                </a:solidFill>
              </a:ln>
            </p:spPr>
          </p:pic>
        </p:grpSp>
        <p:pic>
          <p:nvPicPr>
            <p:cNvPr id="15" name="image25.jpeg"/>
            <p:cNvPicPr/>
            <p:nvPr/>
          </p:nvPicPr>
          <p:blipFill>
            <a:blip r:embed="rId6" cstate="print"/>
            <a:stretch>
              <a:fillRect/>
            </a:stretch>
          </p:blipFill>
          <p:spPr>
            <a:xfrm>
              <a:off x="5335525" y="2056805"/>
              <a:ext cx="3466474" cy="2534474"/>
            </a:xfrm>
            <a:prstGeom prst="rect">
              <a:avLst/>
            </a:prstGeom>
            <a:ln>
              <a:solidFill>
                <a:schemeClr val="bg1">
                  <a:lumMod val="50000"/>
                </a:schemeClr>
              </a:solidFill>
            </a:ln>
          </p:spPr>
        </p:pic>
      </p:grpSp>
      <p:sp>
        <p:nvSpPr>
          <p:cNvPr id="17" name="Google Shape;135;p27"/>
          <p:cNvSpPr txBox="1">
            <a:spLocks/>
          </p:cNvSpPr>
          <p:nvPr/>
        </p:nvSpPr>
        <p:spPr>
          <a:xfrm>
            <a:off x="417548" y="84411"/>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Conception du modèle  </a:t>
            </a:r>
          </a:p>
        </p:txBody>
      </p:sp>
      <p:sp>
        <p:nvSpPr>
          <p:cNvPr id="2" name="Slide Number Placeholder 1"/>
          <p:cNvSpPr>
            <a:spLocks noGrp="1"/>
          </p:cNvSpPr>
          <p:nvPr>
            <p:ph type="sldNum" sz="quarter" idx="12"/>
          </p:nvPr>
        </p:nvSpPr>
        <p:spPr>
          <a:xfrm>
            <a:off x="6557165" y="4657667"/>
            <a:ext cx="2133600" cy="273844"/>
          </a:xfrm>
        </p:spPr>
        <p:txBody>
          <a:bodyPr/>
          <a:lstStyle/>
          <a:p>
            <a:r>
              <a:rPr lang="en-US" sz="1600" b="1" dirty="0" smtClean="0">
                <a:solidFill>
                  <a:schemeClr val="tx1"/>
                </a:solidFill>
              </a:rPr>
              <a:t>6</a:t>
            </a:r>
            <a:endParaRPr lang="en-US" sz="1600" b="1" dirty="0">
              <a:solidFill>
                <a:schemeClr val="tx1"/>
              </a:solidFill>
            </a:endParaRPr>
          </a:p>
        </p:txBody>
      </p:sp>
    </p:spTree>
    <p:extLst>
      <p:ext uri="{BB962C8B-B14F-4D97-AF65-F5344CB8AC3E}">
        <p14:creationId xmlns:p14="http://schemas.microsoft.com/office/powerpoint/2010/main" val="17614951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448965" y="855265"/>
            <a:ext cx="2653290" cy="369332"/>
          </a:xfrm>
          <a:prstGeom prst="rect">
            <a:avLst/>
          </a:prstGeom>
          <a:noFill/>
        </p:spPr>
        <p:txBody>
          <a:bodyPr wrap="none" rtlCol="0">
            <a:spAutoFit/>
          </a:bodyPr>
          <a:lstStyle/>
          <a:p>
            <a:pPr marL="285750" indent="-285750">
              <a:buFont typeface="Wingdings" panose="05000000000000000000" pitchFamily="2" charset="2"/>
              <a:buChar char="v"/>
            </a:pPr>
            <a:r>
              <a:rPr lang="fr-FR" b="1" dirty="0">
                <a:solidFill>
                  <a:srgbClr val="31B3E7"/>
                </a:solidFill>
                <a:latin typeface="Arial" panose="020B0604020202020204" pitchFamily="34" charset="0"/>
                <a:cs typeface="Arial" panose="020B0604020202020204" pitchFamily="34" charset="0"/>
              </a:rPr>
              <a:t>Paramètres utilisée </a:t>
            </a:r>
          </a:p>
        </p:txBody>
      </p:sp>
      <p:sp>
        <p:nvSpPr>
          <p:cNvPr id="8" name="Google Shape;135;p27"/>
          <p:cNvSpPr txBox="1">
            <a:spLocks/>
          </p:cNvSpPr>
          <p:nvPr/>
        </p:nvSpPr>
        <p:spPr>
          <a:xfrm>
            <a:off x="448965" y="9007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Conception du modèle  </a:t>
            </a:r>
          </a:p>
        </p:txBody>
      </p:sp>
      <p:graphicFrame>
        <p:nvGraphicFramePr>
          <p:cNvPr id="9" name="Table 8"/>
          <p:cNvGraphicFramePr>
            <a:graphicFrameLocks noGrp="1"/>
          </p:cNvGraphicFramePr>
          <p:nvPr>
            <p:extLst>
              <p:ext uri="{D42A27DB-BD31-4B8C-83A1-F6EECF244321}">
                <p14:modId xmlns:p14="http://schemas.microsoft.com/office/powerpoint/2010/main" val="3271856183"/>
              </p:ext>
            </p:extLst>
          </p:nvPr>
        </p:nvGraphicFramePr>
        <p:xfrm>
          <a:off x="377004" y="1808226"/>
          <a:ext cx="8398775" cy="1527049"/>
        </p:xfrm>
        <a:graphic>
          <a:graphicData uri="http://schemas.openxmlformats.org/drawingml/2006/table">
            <a:tbl>
              <a:tblPr firstRow="1" bandRow="1">
                <a:tableStyleId>{16D9F66E-5EB9-4882-86FB-DCBF35E3C3E4}</a:tableStyleId>
              </a:tblPr>
              <a:tblGrid>
                <a:gridCol w="1679755"/>
                <a:gridCol w="1679755"/>
                <a:gridCol w="1679755"/>
                <a:gridCol w="1679755"/>
                <a:gridCol w="1679755"/>
              </a:tblGrid>
              <a:tr h="809536">
                <a:tc>
                  <a:txBody>
                    <a:bodyPr/>
                    <a:lstStyle/>
                    <a:p>
                      <a:pPr algn="ctr"/>
                      <a:r>
                        <a:rPr lang="fr-FR" dirty="0" smtClean="0"/>
                        <a:t>Epoch</a:t>
                      </a:r>
                      <a:endParaRPr lang="fr-FR" dirty="0"/>
                    </a:p>
                  </a:txBody>
                  <a:tcPr/>
                </a:tc>
                <a:tc>
                  <a:txBody>
                    <a:bodyPr/>
                    <a:lstStyle/>
                    <a:p>
                      <a:pPr algn="ctr"/>
                      <a:r>
                        <a:rPr lang="fr-FR" smtClean="0"/>
                        <a:t>Algorithme d’apprentissage </a:t>
                      </a:r>
                      <a:endParaRPr lang="fr-FR"/>
                    </a:p>
                  </a:txBody>
                  <a:tcPr/>
                </a:tc>
                <a:tc>
                  <a:txBody>
                    <a:bodyPr/>
                    <a:lstStyle/>
                    <a:p>
                      <a:pPr algn="ctr"/>
                      <a:r>
                        <a:rPr lang="fr-FR" dirty="0" smtClean="0"/>
                        <a:t>Batch_size</a:t>
                      </a:r>
                      <a:endParaRPr lang="fr-FR" dirty="0"/>
                    </a:p>
                  </a:txBody>
                  <a:tcPr/>
                </a:tc>
                <a:tc>
                  <a:txBody>
                    <a:bodyPr/>
                    <a:lstStyle/>
                    <a:p>
                      <a:pPr algn="ctr"/>
                      <a:r>
                        <a:rPr lang="fr-FR" smtClean="0"/>
                        <a:t>Loss</a:t>
                      </a:r>
                      <a:endParaRPr lang="fr-FR"/>
                    </a:p>
                  </a:txBody>
                  <a:tcPr/>
                </a:tc>
                <a:tc>
                  <a:txBody>
                    <a:bodyPr/>
                    <a:lstStyle/>
                    <a:p>
                      <a:pPr algn="ctr"/>
                      <a:r>
                        <a:rPr lang="fr-FR" smtClean="0"/>
                        <a:t>Metrics</a:t>
                      </a:r>
                      <a:endParaRPr lang="fr-FR"/>
                    </a:p>
                  </a:txBody>
                  <a:tcPr/>
                </a:tc>
              </a:tr>
              <a:tr h="717513">
                <a:tc>
                  <a:txBody>
                    <a:bodyPr/>
                    <a:lstStyle/>
                    <a:p>
                      <a:pPr algn="ctr"/>
                      <a:r>
                        <a:rPr lang="fr-FR" smtClean="0"/>
                        <a:t>15</a:t>
                      </a:r>
                      <a:endParaRPr lang="fr-FR"/>
                    </a:p>
                  </a:txBody>
                  <a:tcPr/>
                </a:tc>
                <a:tc>
                  <a:txBody>
                    <a:bodyPr/>
                    <a:lstStyle/>
                    <a:p>
                      <a:pPr algn="ctr"/>
                      <a:r>
                        <a:rPr lang="fr-FR" smtClean="0"/>
                        <a:t>Adam</a:t>
                      </a:r>
                      <a:endParaRPr lang="fr-FR"/>
                    </a:p>
                  </a:txBody>
                  <a:tcPr/>
                </a:tc>
                <a:tc>
                  <a:txBody>
                    <a:bodyPr/>
                    <a:lstStyle/>
                    <a:p>
                      <a:pPr algn="ctr"/>
                      <a:r>
                        <a:rPr lang="fr-FR" smtClean="0"/>
                        <a:t>32</a:t>
                      </a:r>
                      <a:endParaRPr lang="fr-FR"/>
                    </a:p>
                  </a:txBody>
                  <a:tcPr/>
                </a:tc>
                <a:tc>
                  <a:txBody>
                    <a:bodyPr/>
                    <a:lstStyle/>
                    <a:p>
                      <a:pPr algn="ctr"/>
                      <a:r>
                        <a:rPr lang="fr-FR" sz="1800" kern="1200" smtClean="0">
                          <a:solidFill>
                            <a:schemeClr val="dk1"/>
                          </a:solidFill>
                          <a:effectLst/>
                          <a:latin typeface="+mn-lt"/>
                          <a:ea typeface="+mn-ea"/>
                          <a:cs typeface="+mn-cs"/>
                        </a:rPr>
                        <a:t>Categorical_</a:t>
                      </a:r>
                    </a:p>
                    <a:p>
                      <a:pPr algn="ctr"/>
                      <a:r>
                        <a:rPr lang="fr-FR" sz="1800" kern="1200" smtClean="0">
                          <a:solidFill>
                            <a:schemeClr val="dk1"/>
                          </a:solidFill>
                          <a:effectLst/>
                          <a:latin typeface="+mn-lt"/>
                          <a:ea typeface="+mn-ea"/>
                          <a:cs typeface="+mn-cs"/>
                        </a:rPr>
                        <a:t>crossentropy</a:t>
                      </a:r>
                      <a:endParaRPr lang="fr-FR"/>
                    </a:p>
                  </a:txBody>
                  <a:tcPr/>
                </a:tc>
                <a:tc>
                  <a:txBody>
                    <a:bodyPr/>
                    <a:lstStyle/>
                    <a:p>
                      <a:pPr algn="ctr"/>
                      <a:r>
                        <a:rPr lang="fr-FR" dirty="0" smtClean="0"/>
                        <a:t>Accuracy </a:t>
                      </a:r>
                      <a:endParaRPr lang="fr-FR" dirty="0"/>
                    </a:p>
                  </a:txBody>
                  <a:tcPr/>
                </a:tc>
              </a:tr>
            </a:tbl>
          </a:graphicData>
        </a:graphic>
      </p:graphicFrame>
      <p:sp>
        <p:nvSpPr>
          <p:cNvPr id="2" name="Slide Number Placeholder 1"/>
          <p:cNvSpPr>
            <a:spLocks noGrp="1"/>
          </p:cNvSpPr>
          <p:nvPr>
            <p:ph type="sldNum" sz="quarter" idx="12"/>
          </p:nvPr>
        </p:nvSpPr>
        <p:spPr>
          <a:xfrm>
            <a:off x="6557165" y="4698210"/>
            <a:ext cx="2133600" cy="273844"/>
          </a:xfrm>
        </p:spPr>
        <p:txBody>
          <a:bodyPr/>
          <a:lstStyle/>
          <a:p>
            <a:r>
              <a:rPr lang="en-US" sz="1600" b="1" dirty="0" smtClean="0">
                <a:solidFill>
                  <a:schemeClr val="tx1"/>
                </a:solidFill>
              </a:rPr>
              <a:t>7</a:t>
            </a:r>
            <a:endParaRPr lang="en-US" sz="1600" b="1" dirty="0">
              <a:solidFill>
                <a:schemeClr val="tx1"/>
              </a:solidFill>
            </a:endParaRPr>
          </a:p>
        </p:txBody>
      </p:sp>
    </p:spTree>
    <p:extLst>
      <p:ext uri="{BB962C8B-B14F-4D97-AF65-F5344CB8AC3E}">
        <p14:creationId xmlns:p14="http://schemas.microsoft.com/office/powerpoint/2010/main" val="109100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Google Shape;135;p27"/>
          <p:cNvSpPr txBox="1">
            <a:spLocks/>
          </p:cNvSpPr>
          <p:nvPr/>
        </p:nvSpPr>
        <p:spPr>
          <a:xfrm>
            <a:off x="448965" y="9007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Conception du modèle  </a:t>
            </a:r>
          </a:p>
        </p:txBody>
      </p:sp>
      <p:sp>
        <p:nvSpPr>
          <p:cNvPr id="5" name="TextBox 4"/>
          <p:cNvSpPr txBox="1"/>
          <p:nvPr/>
        </p:nvSpPr>
        <p:spPr>
          <a:xfrm>
            <a:off x="448965" y="961153"/>
            <a:ext cx="3076483" cy="369332"/>
          </a:xfrm>
          <a:prstGeom prst="rect">
            <a:avLst/>
          </a:prstGeom>
          <a:noFill/>
        </p:spPr>
        <p:txBody>
          <a:bodyPr wrap="none" rtlCol="0">
            <a:spAutoFit/>
          </a:bodyPr>
          <a:lstStyle>
            <a:defPPr>
              <a:defRPr lang="en-US"/>
            </a:defPPr>
            <a:lvl1pPr marL="285750" indent="-285750">
              <a:buFont typeface="Wingdings" panose="05000000000000000000" pitchFamily="2" charset="2"/>
              <a:buChar char="v"/>
              <a:defRPr b="1">
                <a:solidFill>
                  <a:srgbClr val="31B3E7"/>
                </a:solidFill>
                <a:latin typeface="Arial" panose="020B0604020202020204" pitchFamily="34" charset="0"/>
                <a:cs typeface="Arial" panose="020B0604020202020204" pitchFamily="34" charset="0"/>
              </a:defRPr>
            </a:lvl1pPr>
          </a:lstStyle>
          <a:p>
            <a:r>
              <a:rPr lang="fr-FR" dirty="0" smtClean="0"/>
              <a:t>Environnement </a:t>
            </a:r>
            <a:r>
              <a:rPr lang="fr-FR" dirty="0"/>
              <a:t>utilisé   </a:t>
            </a:r>
          </a:p>
        </p:txBody>
      </p:sp>
      <p:graphicFrame>
        <p:nvGraphicFramePr>
          <p:cNvPr id="9" name="Table 8"/>
          <p:cNvGraphicFramePr>
            <a:graphicFrameLocks noGrp="1"/>
          </p:cNvGraphicFramePr>
          <p:nvPr>
            <p:extLst>
              <p:ext uri="{D42A27DB-BD31-4B8C-83A1-F6EECF244321}">
                <p14:modId xmlns:p14="http://schemas.microsoft.com/office/powerpoint/2010/main" val="3805130823"/>
              </p:ext>
            </p:extLst>
          </p:nvPr>
        </p:nvGraphicFramePr>
        <p:xfrm>
          <a:off x="601670" y="1747744"/>
          <a:ext cx="7787955" cy="2150212"/>
        </p:xfrm>
        <a:graphic>
          <a:graphicData uri="http://schemas.openxmlformats.org/drawingml/2006/table">
            <a:tbl>
              <a:tblPr firstRow="1" bandRow="1">
                <a:tableStyleId>{16D9F66E-5EB9-4882-86FB-DCBF35E3C3E4}</a:tableStyleId>
              </a:tblPr>
              <a:tblGrid>
                <a:gridCol w="2595985"/>
                <a:gridCol w="2595985"/>
                <a:gridCol w="2595985"/>
              </a:tblGrid>
              <a:tr h="687172">
                <a:tc>
                  <a:txBody>
                    <a:bodyPr/>
                    <a:lstStyle/>
                    <a:p>
                      <a:pPr algn="ctr"/>
                      <a:r>
                        <a:rPr lang="fr-FR" sz="1800" b="1" kern="1200" dirty="0" smtClean="0">
                          <a:solidFill>
                            <a:schemeClr val="dk1"/>
                          </a:solidFill>
                          <a:effectLst/>
                          <a:latin typeface="+mn-lt"/>
                          <a:ea typeface="+mn-ea"/>
                          <a:cs typeface="+mn-cs"/>
                        </a:rPr>
                        <a:t>Configuration Utilisé dans l’implémentation</a:t>
                      </a:r>
                      <a:endParaRPr lang="fr-FR" dirty="0"/>
                    </a:p>
                  </a:txBody>
                  <a:tcPr anchor="ctr"/>
                </a:tc>
                <a:tc>
                  <a:txBody>
                    <a:bodyPr/>
                    <a:lstStyle/>
                    <a:p>
                      <a:pPr algn="ctr"/>
                      <a:r>
                        <a:rPr lang="fr-FR" sz="1800" b="1" kern="1200" dirty="0" smtClean="0">
                          <a:solidFill>
                            <a:schemeClr val="dk1"/>
                          </a:solidFill>
                          <a:effectLst/>
                          <a:latin typeface="+mn-lt"/>
                          <a:ea typeface="+mn-ea"/>
                          <a:cs typeface="+mn-cs"/>
                        </a:rPr>
                        <a:t>Logiciel</a:t>
                      </a:r>
                      <a:endParaRPr lang="fr-FR" dirty="0"/>
                    </a:p>
                  </a:txBody>
                  <a:tcPr anchor="ctr"/>
                </a:tc>
                <a:tc>
                  <a:txBody>
                    <a:bodyPr/>
                    <a:lstStyle/>
                    <a:p>
                      <a:pPr algn="ctr"/>
                      <a:r>
                        <a:rPr lang="fr-FR" sz="1800" b="1" kern="1200" smtClean="0">
                          <a:solidFill>
                            <a:schemeClr val="dk1"/>
                          </a:solidFill>
                          <a:effectLst/>
                          <a:latin typeface="+mn-lt"/>
                          <a:ea typeface="+mn-ea"/>
                          <a:cs typeface="+mn-cs"/>
                        </a:rPr>
                        <a:t>Libraires</a:t>
                      </a:r>
                      <a:endParaRPr lang="fr-FR"/>
                    </a:p>
                  </a:txBody>
                  <a:tcPr anchor="ctr"/>
                </a:tc>
              </a:tr>
              <a:tr h="687172">
                <a:tc>
                  <a:txBody>
                    <a:bodyPr/>
                    <a:lstStyle/>
                    <a:p>
                      <a:pPr algn="ctr"/>
                      <a:r>
                        <a:rPr lang="fr-FR" sz="1800" kern="1200" smtClean="0">
                          <a:solidFill>
                            <a:schemeClr val="dk1"/>
                          </a:solidFill>
                          <a:effectLst/>
                          <a:latin typeface="+mn-lt"/>
                          <a:ea typeface="+mn-ea"/>
                          <a:cs typeface="+mn-cs"/>
                        </a:rPr>
                        <a:t>Un PC portable ASUS AMD Ryzen 5 CPU 2.10 GHZ</a:t>
                      </a:r>
                    </a:p>
                    <a:p>
                      <a:pPr algn="ctr"/>
                      <a:r>
                        <a:rPr lang="fr-FR" sz="1800" kern="1200" smtClean="0">
                          <a:solidFill>
                            <a:schemeClr val="dk1"/>
                          </a:solidFill>
                          <a:effectLst/>
                          <a:latin typeface="+mn-lt"/>
                          <a:ea typeface="+mn-ea"/>
                          <a:cs typeface="+mn-cs"/>
                        </a:rPr>
                        <a:t>Carte graphique Nvidia GeForce Mx230</a:t>
                      </a:r>
                      <a:endParaRPr lang="fr-FR"/>
                    </a:p>
                  </a:txBody>
                  <a:tcPr anchor="ctr"/>
                </a:tc>
                <a:tc>
                  <a:txBody>
                    <a:bodyPr/>
                    <a:lstStyle/>
                    <a:p>
                      <a:pPr algn="ctr"/>
                      <a:r>
                        <a:rPr lang="fr-FR" sz="1800" kern="1200" dirty="0" smtClean="0">
                          <a:solidFill>
                            <a:schemeClr val="dk1"/>
                          </a:solidFill>
                          <a:effectLst/>
                          <a:latin typeface="+mn-lt"/>
                          <a:ea typeface="+mn-ea"/>
                          <a:cs typeface="+mn-cs"/>
                        </a:rPr>
                        <a:t>Python 3.9 Pycharm</a:t>
                      </a:r>
                    </a:p>
                    <a:p>
                      <a:pPr algn="ctr"/>
                      <a:r>
                        <a:rPr lang="fr-FR" sz="1800" kern="1200" dirty="0" smtClean="0">
                          <a:solidFill>
                            <a:schemeClr val="dk1"/>
                          </a:solidFill>
                          <a:effectLst/>
                          <a:latin typeface="+mn-lt"/>
                          <a:ea typeface="+mn-ea"/>
                          <a:cs typeface="+mn-cs"/>
                        </a:rPr>
                        <a:t>Google Collab (GPU)</a:t>
                      </a:r>
                      <a:endParaRPr lang="fr-FR" dirty="0"/>
                    </a:p>
                  </a:txBody>
                  <a:tcPr anchor="ctr"/>
                </a:tc>
                <a:tc>
                  <a:txBody>
                    <a:bodyPr/>
                    <a:lstStyle/>
                    <a:p>
                      <a:pPr algn="ctr"/>
                      <a:r>
                        <a:rPr lang="en-US" sz="1800" kern="1200" dirty="0" smtClean="0">
                          <a:solidFill>
                            <a:schemeClr val="dk1"/>
                          </a:solidFill>
                          <a:effectLst/>
                          <a:latin typeface="+mn-lt"/>
                          <a:ea typeface="+mn-ea"/>
                          <a:cs typeface="+mn-cs"/>
                        </a:rPr>
                        <a:t>Tensorflow </a:t>
                      </a:r>
                    </a:p>
                    <a:p>
                      <a:pPr algn="ctr"/>
                      <a:r>
                        <a:rPr lang="en-US" sz="1800" kern="1200" dirty="0" smtClean="0">
                          <a:solidFill>
                            <a:schemeClr val="dk1"/>
                          </a:solidFill>
                          <a:effectLst/>
                          <a:latin typeface="+mn-lt"/>
                          <a:ea typeface="+mn-ea"/>
                          <a:cs typeface="+mn-cs"/>
                        </a:rPr>
                        <a:t>Keras</a:t>
                      </a:r>
                      <a:endParaRPr lang="fr-FR" sz="1800" kern="1200" dirty="0" smtClean="0">
                        <a:solidFill>
                          <a:schemeClr val="dk1"/>
                        </a:solidFill>
                        <a:effectLst/>
                        <a:latin typeface="+mn-lt"/>
                        <a:ea typeface="+mn-ea"/>
                        <a:cs typeface="+mn-cs"/>
                      </a:endParaRPr>
                    </a:p>
                    <a:p>
                      <a:pPr algn="ctr"/>
                      <a:r>
                        <a:rPr lang="en-US" sz="1800" kern="1200" dirty="0" smtClean="0">
                          <a:solidFill>
                            <a:schemeClr val="dk1"/>
                          </a:solidFill>
                          <a:effectLst/>
                          <a:latin typeface="+mn-lt"/>
                          <a:ea typeface="+mn-ea"/>
                          <a:cs typeface="+mn-cs"/>
                        </a:rPr>
                        <a:t>NumPy</a:t>
                      </a:r>
                    </a:p>
                    <a:p>
                      <a:pPr algn="ctr"/>
                      <a:r>
                        <a:rPr lang="en-US" sz="1800" kern="1200" dirty="0" smtClean="0">
                          <a:solidFill>
                            <a:schemeClr val="dk1"/>
                          </a:solidFill>
                          <a:effectLst/>
                          <a:latin typeface="+mn-lt"/>
                          <a:ea typeface="+mn-ea"/>
                          <a:cs typeface="+mn-cs"/>
                        </a:rPr>
                        <a:t> Matplotlib</a:t>
                      </a:r>
                      <a:endParaRPr lang="fr-FR" dirty="0"/>
                    </a:p>
                  </a:txBody>
                  <a:tcPr anchor="ctr"/>
                </a:tc>
              </a:tr>
            </a:tbl>
          </a:graphicData>
        </a:graphic>
      </p:graphicFrame>
      <p:sp>
        <p:nvSpPr>
          <p:cNvPr id="2" name="Slide Number Placeholder 1"/>
          <p:cNvSpPr>
            <a:spLocks noGrp="1"/>
          </p:cNvSpPr>
          <p:nvPr>
            <p:ph type="sldNum" sz="quarter" idx="12"/>
          </p:nvPr>
        </p:nvSpPr>
        <p:spPr>
          <a:xfrm>
            <a:off x="6557165" y="4630341"/>
            <a:ext cx="2133600" cy="273844"/>
          </a:xfrm>
        </p:spPr>
        <p:txBody>
          <a:bodyPr/>
          <a:lstStyle/>
          <a:p>
            <a:r>
              <a:rPr lang="en-US" sz="1600" b="1" dirty="0" smtClean="0">
                <a:solidFill>
                  <a:schemeClr val="tx1"/>
                </a:solidFill>
              </a:rPr>
              <a:t>8</a:t>
            </a:r>
            <a:endParaRPr lang="en-US" sz="1600" b="1" dirty="0">
              <a:solidFill>
                <a:schemeClr val="tx1"/>
              </a:solidFill>
            </a:endParaRPr>
          </a:p>
        </p:txBody>
      </p:sp>
    </p:spTree>
    <p:extLst>
      <p:ext uri="{BB962C8B-B14F-4D97-AF65-F5344CB8AC3E}">
        <p14:creationId xmlns:p14="http://schemas.microsoft.com/office/powerpoint/2010/main" val="418992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5;p27"/>
          <p:cNvSpPr txBox="1">
            <a:spLocks/>
          </p:cNvSpPr>
          <p:nvPr/>
        </p:nvSpPr>
        <p:spPr>
          <a:xfrm>
            <a:off x="417770" y="121596"/>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Conception du modèle  </a:t>
            </a:r>
          </a:p>
        </p:txBody>
      </p:sp>
      <p:sp>
        <p:nvSpPr>
          <p:cNvPr id="3" name="TextBox 2"/>
          <p:cNvSpPr txBox="1"/>
          <p:nvPr/>
        </p:nvSpPr>
        <p:spPr>
          <a:xfrm>
            <a:off x="417770" y="884116"/>
            <a:ext cx="2345514" cy="369332"/>
          </a:xfrm>
          <a:prstGeom prst="rect">
            <a:avLst/>
          </a:prstGeom>
          <a:noFill/>
        </p:spPr>
        <p:txBody>
          <a:bodyPr wrap="none" rtlCol="0">
            <a:spAutoFit/>
          </a:bodyPr>
          <a:lstStyle>
            <a:defPPr>
              <a:defRPr lang="en-US"/>
            </a:defPPr>
            <a:lvl1pPr marL="285750" indent="-285750">
              <a:buFont typeface="Wingdings" panose="05000000000000000000" pitchFamily="2" charset="2"/>
              <a:buChar char="v"/>
              <a:defRPr b="1">
                <a:solidFill>
                  <a:srgbClr val="31B3E7"/>
                </a:solidFill>
                <a:latin typeface="Arial" panose="020B0604020202020204" pitchFamily="34" charset="0"/>
                <a:cs typeface="Arial" panose="020B0604020202020204" pitchFamily="34" charset="0"/>
              </a:defRPr>
            </a:lvl1pPr>
          </a:lstStyle>
          <a:p>
            <a:r>
              <a:rPr lang="fr-FR" dirty="0"/>
              <a:t>Résultat obtenue</a:t>
            </a:r>
          </a:p>
        </p:txBody>
      </p:sp>
      <p:graphicFrame>
        <p:nvGraphicFramePr>
          <p:cNvPr id="7" name="Table 6"/>
          <p:cNvGraphicFramePr>
            <a:graphicFrameLocks noGrp="1"/>
          </p:cNvGraphicFramePr>
          <p:nvPr>
            <p:extLst>
              <p:ext uri="{D42A27DB-BD31-4B8C-83A1-F6EECF244321}">
                <p14:modId xmlns:p14="http://schemas.microsoft.com/office/powerpoint/2010/main" val="3813168520"/>
              </p:ext>
            </p:extLst>
          </p:nvPr>
        </p:nvGraphicFramePr>
        <p:xfrm>
          <a:off x="2128719" y="1510646"/>
          <a:ext cx="4800455" cy="3256617"/>
        </p:xfrm>
        <a:graphic>
          <a:graphicData uri="http://schemas.openxmlformats.org/drawingml/2006/table">
            <a:tbl>
              <a:tblPr firstRow="1" firstCol="1" lastRow="1" lastCol="1" bandRow="1" bandCol="1">
                <a:tableStyleId>{16D9F66E-5EB9-4882-86FB-DCBF35E3C3E4}</a:tableStyleId>
              </a:tblPr>
              <a:tblGrid>
                <a:gridCol w="2863985"/>
                <a:gridCol w="1936470"/>
              </a:tblGrid>
              <a:tr h="247579">
                <a:tc>
                  <a:txBody>
                    <a:bodyPr/>
                    <a:lstStyle/>
                    <a:p>
                      <a:pPr marL="130175" marR="64770" algn="ctr">
                        <a:lnSpc>
                          <a:spcPts val="1340"/>
                        </a:lnSpc>
                        <a:spcAft>
                          <a:spcPts val="0"/>
                        </a:spcAft>
                      </a:pPr>
                      <a:r>
                        <a:rPr lang="fr-FR" sz="1200" dirty="0">
                          <a:effectLst/>
                        </a:rPr>
                        <a:t>Layer</a:t>
                      </a:r>
                      <a:r>
                        <a:rPr lang="fr-FR" sz="1200" spc="-20" dirty="0">
                          <a:effectLst/>
                        </a:rPr>
                        <a:t> </a:t>
                      </a:r>
                      <a:r>
                        <a:rPr lang="fr-FR" sz="1200" dirty="0">
                          <a:effectLst/>
                        </a:rPr>
                        <a:t>(type)</a:t>
                      </a:r>
                      <a:endParaRPr lang="fr-FR"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3050" marR="205105" algn="ctr">
                        <a:lnSpc>
                          <a:spcPts val="1340"/>
                        </a:lnSpc>
                        <a:spcAft>
                          <a:spcPts val="0"/>
                        </a:spcAft>
                      </a:pPr>
                      <a:r>
                        <a:rPr lang="fr-FR" sz="1200">
                          <a:effectLst/>
                        </a:rPr>
                        <a:t>Output</a:t>
                      </a:r>
                      <a:r>
                        <a:rPr lang="fr-FR" sz="1200" spc="-10">
                          <a:effectLst/>
                        </a:rPr>
                        <a:t> </a:t>
                      </a:r>
                      <a:r>
                        <a:rPr lang="fr-FR" sz="1200">
                          <a:effectLst/>
                        </a:rPr>
                        <a:t>Shape</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47579">
                <a:tc>
                  <a:txBody>
                    <a:bodyPr/>
                    <a:lstStyle/>
                    <a:p>
                      <a:pPr marL="132715" marR="64135" algn="ctr">
                        <a:lnSpc>
                          <a:spcPts val="1340"/>
                        </a:lnSpc>
                        <a:spcAft>
                          <a:spcPts val="0"/>
                        </a:spcAft>
                      </a:pPr>
                      <a:r>
                        <a:rPr lang="fr-FR" sz="1200" dirty="0">
                          <a:effectLst/>
                        </a:rPr>
                        <a:t>conv2d</a:t>
                      </a:r>
                      <a:r>
                        <a:rPr lang="fr-FR" sz="1200" spc="-10" dirty="0">
                          <a:effectLst/>
                        </a:rPr>
                        <a:t> </a:t>
                      </a:r>
                      <a:r>
                        <a:rPr lang="fr-FR" sz="1200" dirty="0">
                          <a:effectLst/>
                        </a:rPr>
                        <a:t>(Conv2D)</a:t>
                      </a:r>
                      <a:endParaRPr lang="fr-FR"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7495" marR="205105" algn="ctr">
                        <a:lnSpc>
                          <a:spcPts val="1340"/>
                        </a:lnSpc>
                        <a:spcAft>
                          <a:spcPts val="0"/>
                        </a:spcAft>
                      </a:pPr>
                      <a:r>
                        <a:rPr lang="fr-FR" sz="1200">
                          <a:effectLst/>
                        </a:rPr>
                        <a:t>(None,</a:t>
                      </a:r>
                      <a:r>
                        <a:rPr lang="fr-FR" sz="1200" spc="10">
                          <a:effectLst/>
                        </a:rPr>
                        <a:t> </a:t>
                      </a:r>
                      <a:r>
                        <a:rPr lang="fr-FR" sz="1200">
                          <a:effectLst/>
                        </a:rPr>
                        <a:t>26,</a:t>
                      </a:r>
                      <a:r>
                        <a:rPr lang="fr-FR" sz="1200" spc="-5">
                          <a:effectLst/>
                        </a:rPr>
                        <a:t> </a:t>
                      </a:r>
                      <a:r>
                        <a:rPr lang="fr-FR" sz="1200">
                          <a:effectLst/>
                        </a:rPr>
                        <a:t>26,</a:t>
                      </a:r>
                      <a:r>
                        <a:rPr lang="fr-FR" sz="1200" spc="-15">
                          <a:effectLst/>
                        </a:rPr>
                        <a:t> </a:t>
                      </a:r>
                      <a:r>
                        <a:rPr lang="fr-FR" sz="1200">
                          <a:effectLst/>
                        </a:rPr>
                        <a:t>32)</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47579">
                <a:tc>
                  <a:txBody>
                    <a:bodyPr/>
                    <a:lstStyle/>
                    <a:p>
                      <a:pPr marL="130810" marR="64770" algn="ctr">
                        <a:lnSpc>
                          <a:spcPts val="1340"/>
                        </a:lnSpc>
                        <a:spcAft>
                          <a:spcPts val="0"/>
                        </a:spcAft>
                      </a:pPr>
                      <a:r>
                        <a:rPr lang="fr-FR" sz="1200" dirty="0">
                          <a:effectLst/>
                        </a:rPr>
                        <a:t>conv2d_1</a:t>
                      </a:r>
                      <a:r>
                        <a:rPr lang="fr-FR" sz="1200" spc="-20" dirty="0">
                          <a:effectLst/>
                        </a:rPr>
                        <a:t> </a:t>
                      </a:r>
                      <a:r>
                        <a:rPr lang="fr-FR" sz="1200" dirty="0">
                          <a:effectLst/>
                        </a:rPr>
                        <a:t>(Conv2D)</a:t>
                      </a:r>
                      <a:endParaRPr lang="fr-FR"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7495" marR="205105" algn="ctr">
                        <a:lnSpc>
                          <a:spcPts val="1340"/>
                        </a:lnSpc>
                        <a:spcAft>
                          <a:spcPts val="0"/>
                        </a:spcAft>
                      </a:pPr>
                      <a:r>
                        <a:rPr lang="fr-FR" sz="1200" dirty="0">
                          <a:effectLst/>
                        </a:rPr>
                        <a:t>(None,</a:t>
                      </a:r>
                      <a:r>
                        <a:rPr lang="fr-FR" sz="1200" spc="10" dirty="0">
                          <a:effectLst/>
                        </a:rPr>
                        <a:t> </a:t>
                      </a:r>
                      <a:r>
                        <a:rPr lang="fr-FR" sz="1200" dirty="0">
                          <a:effectLst/>
                        </a:rPr>
                        <a:t>22,</a:t>
                      </a:r>
                      <a:r>
                        <a:rPr lang="fr-FR" sz="1200" spc="-5" dirty="0">
                          <a:effectLst/>
                        </a:rPr>
                        <a:t> </a:t>
                      </a:r>
                      <a:r>
                        <a:rPr lang="fr-FR" sz="1200" dirty="0">
                          <a:effectLst/>
                        </a:rPr>
                        <a:t>22,</a:t>
                      </a:r>
                      <a:r>
                        <a:rPr lang="fr-FR" sz="1200" spc="-15" dirty="0">
                          <a:effectLst/>
                        </a:rPr>
                        <a:t> </a:t>
                      </a:r>
                      <a:r>
                        <a:rPr lang="fr-FR" sz="1200" dirty="0">
                          <a:effectLst/>
                        </a:rPr>
                        <a:t>32)</a:t>
                      </a:r>
                      <a:endParaRPr lang="fr-FR"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47579">
                <a:tc>
                  <a:txBody>
                    <a:bodyPr/>
                    <a:lstStyle/>
                    <a:p>
                      <a:pPr marL="132715" marR="61595" algn="ctr">
                        <a:lnSpc>
                          <a:spcPts val="1340"/>
                        </a:lnSpc>
                        <a:spcAft>
                          <a:spcPts val="0"/>
                        </a:spcAft>
                      </a:pPr>
                      <a:r>
                        <a:rPr lang="fr-FR" sz="1200" dirty="0">
                          <a:effectLst/>
                        </a:rPr>
                        <a:t>max_pooling2d</a:t>
                      </a:r>
                      <a:r>
                        <a:rPr lang="fr-FR" sz="1200" spc="-40" dirty="0">
                          <a:effectLst/>
                        </a:rPr>
                        <a:t> </a:t>
                      </a:r>
                      <a:r>
                        <a:rPr lang="fr-FR" sz="1200" dirty="0">
                          <a:effectLst/>
                        </a:rPr>
                        <a:t>(MaxPooling2D)</a:t>
                      </a:r>
                      <a:endParaRPr lang="fr-FR"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7495" marR="205105" algn="ctr">
                        <a:lnSpc>
                          <a:spcPts val="1340"/>
                        </a:lnSpc>
                        <a:spcAft>
                          <a:spcPts val="0"/>
                        </a:spcAft>
                      </a:pPr>
                      <a:r>
                        <a:rPr lang="fr-FR" sz="1200" dirty="0">
                          <a:effectLst/>
                        </a:rPr>
                        <a:t>(None,</a:t>
                      </a:r>
                      <a:r>
                        <a:rPr lang="fr-FR" sz="1200" spc="10" dirty="0">
                          <a:effectLst/>
                        </a:rPr>
                        <a:t> </a:t>
                      </a:r>
                      <a:r>
                        <a:rPr lang="fr-FR" sz="1200" dirty="0">
                          <a:effectLst/>
                        </a:rPr>
                        <a:t>11,</a:t>
                      </a:r>
                      <a:r>
                        <a:rPr lang="fr-FR" sz="1200" spc="-5" dirty="0">
                          <a:effectLst/>
                        </a:rPr>
                        <a:t> </a:t>
                      </a:r>
                      <a:r>
                        <a:rPr lang="fr-FR" sz="1200" dirty="0">
                          <a:effectLst/>
                        </a:rPr>
                        <a:t>11,</a:t>
                      </a:r>
                      <a:r>
                        <a:rPr lang="fr-FR" sz="1200" spc="-15" dirty="0">
                          <a:effectLst/>
                        </a:rPr>
                        <a:t> </a:t>
                      </a:r>
                      <a:r>
                        <a:rPr lang="fr-FR" sz="1200" dirty="0">
                          <a:effectLst/>
                        </a:rPr>
                        <a:t>32)</a:t>
                      </a:r>
                      <a:endParaRPr lang="fr-FR"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47579">
                <a:tc>
                  <a:txBody>
                    <a:bodyPr/>
                    <a:lstStyle/>
                    <a:p>
                      <a:pPr marL="132715" marR="61595" algn="ctr">
                        <a:lnSpc>
                          <a:spcPts val="1340"/>
                        </a:lnSpc>
                        <a:spcAft>
                          <a:spcPts val="0"/>
                        </a:spcAft>
                      </a:pPr>
                      <a:r>
                        <a:rPr lang="fr-FR" sz="1200">
                          <a:effectLst/>
                        </a:rPr>
                        <a:t>dropout</a:t>
                      </a:r>
                      <a:r>
                        <a:rPr lang="fr-FR" sz="1200" spc="-10">
                          <a:effectLst/>
                        </a:rPr>
                        <a:t> </a:t>
                      </a:r>
                      <a:r>
                        <a:rPr lang="fr-FR" sz="1200">
                          <a:effectLst/>
                        </a:rPr>
                        <a:t>(Dropout)</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7495" marR="205105" algn="ctr">
                        <a:lnSpc>
                          <a:spcPts val="1340"/>
                        </a:lnSpc>
                        <a:spcAft>
                          <a:spcPts val="0"/>
                        </a:spcAft>
                      </a:pPr>
                      <a:r>
                        <a:rPr lang="fr-FR" sz="1200">
                          <a:effectLst/>
                        </a:rPr>
                        <a:t>(None,</a:t>
                      </a:r>
                      <a:r>
                        <a:rPr lang="fr-FR" sz="1200" spc="10">
                          <a:effectLst/>
                        </a:rPr>
                        <a:t> </a:t>
                      </a:r>
                      <a:r>
                        <a:rPr lang="fr-FR" sz="1200">
                          <a:effectLst/>
                        </a:rPr>
                        <a:t>11,</a:t>
                      </a:r>
                      <a:r>
                        <a:rPr lang="fr-FR" sz="1200" spc="-5">
                          <a:effectLst/>
                        </a:rPr>
                        <a:t> </a:t>
                      </a:r>
                      <a:r>
                        <a:rPr lang="fr-FR" sz="1200">
                          <a:effectLst/>
                        </a:rPr>
                        <a:t>11,</a:t>
                      </a:r>
                      <a:r>
                        <a:rPr lang="fr-FR" sz="1200" spc="-15">
                          <a:effectLst/>
                        </a:rPr>
                        <a:t> </a:t>
                      </a:r>
                      <a:r>
                        <a:rPr lang="fr-FR" sz="1200">
                          <a:effectLst/>
                        </a:rPr>
                        <a:t>32)</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47579">
                <a:tc>
                  <a:txBody>
                    <a:bodyPr/>
                    <a:lstStyle/>
                    <a:p>
                      <a:pPr marL="130810" marR="64770" algn="ctr">
                        <a:lnSpc>
                          <a:spcPts val="1340"/>
                        </a:lnSpc>
                        <a:spcAft>
                          <a:spcPts val="0"/>
                        </a:spcAft>
                      </a:pPr>
                      <a:r>
                        <a:rPr lang="fr-FR" sz="1200" dirty="0">
                          <a:effectLst/>
                        </a:rPr>
                        <a:t>conv2d_2</a:t>
                      </a:r>
                      <a:r>
                        <a:rPr lang="fr-FR" sz="1200" spc="-20" dirty="0">
                          <a:effectLst/>
                        </a:rPr>
                        <a:t> </a:t>
                      </a:r>
                      <a:r>
                        <a:rPr lang="fr-FR" sz="1200" dirty="0">
                          <a:effectLst/>
                        </a:rPr>
                        <a:t>(Conv2D)</a:t>
                      </a:r>
                      <a:endParaRPr lang="fr-FR"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7495" marR="205105" algn="ctr">
                        <a:lnSpc>
                          <a:spcPts val="1340"/>
                        </a:lnSpc>
                        <a:spcAft>
                          <a:spcPts val="0"/>
                        </a:spcAft>
                      </a:pPr>
                      <a:r>
                        <a:rPr lang="fr-FR" sz="1200">
                          <a:effectLst/>
                        </a:rPr>
                        <a:t>(None,</a:t>
                      </a:r>
                      <a:r>
                        <a:rPr lang="fr-FR" sz="1200" spc="10">
                          <a:effectLst/>
                        </a:rPr>
                        <a:t> </a:t>
                      </a:r>
                      <a:r>
                        <a:rPr lang="fr-FR" sz="1200">
                          <a:effectLst/>
                        </a:rPr>
                        <a:t>9,</a:t>
                      </a:r>
                      <a:r>
                        <a:rPr lang="fr-FR" sz="1200" spc="-5">
                          <a:effectLst/>
                        </a:rPr>
                        <a:t> </a:t>
                      </a:r>
                      <a:r>
                        <a:rPr lang="fr-FR" sz="1200">
                          <a:effectLst/>
                        </a:rPr>
                        <a:t>9,</a:t>
                      </a:r>
                      <a:r>
                        <a:rPr lang="fr-FR" sz="1200" spc="-15">
                          <a:effectLst/>
                        </a:rPr>
                        <a:t> </a:t>
                      </a:r>
                      <a:r>
                        <a:rPr lang="fr-FR" sz="1200">
                          <a:effectLst/>
                        </a:rPr>
                        <a:t>64)</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47579">
                <a:tc>
                  <a:txBody>
                    <a:bodyPr/>
                    <a:lstStyle/>
                    <a:p>
                      <a:pPr marL="130810" marR="64770" algn="ctr">
                        <a:lnSpc>
                          <a:spcPts val="1340"/>
                        </a:lnSpc>
                        <a:spcAft>
                          <a:spcPts val="0"/>
                        </a:spcAft>
                      </a:pPr>
                      <a:r>
                        <a:rPr lang="fr-FR" sz="1200">
                          <a:effectLst/>
                        </a:rPr>
                        <a:t>conv2d_3</a:t>
                      </a:r>
                      <a:r>
                        <a:rPr lang="fr-FR" sz="1200" spc="-20">
                          <a:effectLst/>
                        </a:rPr>
                        <a:t> </a:t>
                      </a:r>
                      <a:r>
                        <a:rPr lang="fr-FR" sz="1200">
                          <a:effectLst/>
                        </a:rPr>
                        <a:t>(Conv2D)</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7495" marR="205105" algn="ctr">
                        <a:lnSpc>
                          <a:spcPts val="1340"/>
                        </a:lnSpc>
                        <a:spcAft>
                          <a:spcPts val="0"/>
                        </a:spcAft>
                      </a:pPr>
                      <a:r>
                        <a:rPr lang="fr-FR" sz="1200">
                          <a:effectLst/>
                        </a:rPr>
                        <a:t>(None,</a:t>
                      </a:r>
                      <a:r>
                        <a:rPr lang="fr-FR" sz="1200" spc="10">
                          <a:effectLst/>
                        </a:rPr>
                        <a:t> </a:t>
                      </a:r>
                      <a:r>
                        <a:rPr lang="fr-FR" sz="1200">
                          <a:effectLst/>
                        </a:rPr>
                        <a:t>7,</a:t>
                      </a:r>
                      <a:r>
                        <a:rPr lang="fr-FR" sz="1200" spc="-5">
                          <a:effectLst/>
                        </a:rPr>
                        <a:t> </a:t>
                      </a:r>
                      <a:r>
                        <a:rPr lang="fr-FR" sz="1200">
                          <a:effectLst/>
                        </a:rPr>
                        <a:t>7,</a:t>
                      </a:r>
                      <a:r>
                        <a:rPr lang="fr-FR" sz="1200" spc="-15">
                          <a:effectLst/>
                        </a:rPr>
                        <a:t> </a:t>
                      </a:r>
                      <a:r>
                        <a:rPr lang="fr-FR" sz="1200">
                          <a:effectLst/>
                        </a:rPr>
                        <a:t>64)</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66624">
                <a:tc>
                  <a:txBody>
                    <a:bodyPr/>
                    <a:lstStyle/>
                    <a:p>
                      <a:pPr marL="132715" marR="64770" algn="ctr">
                        <a:lnSpc>
                          <a:spcPts val="1365"/>
                        </a:lnSpc>
                        <a:spcAft>
                          <a:spcPts val="0"/>
                        </a:spcAft>
                      </a:pPr>
                      <a:r>
                        <a:rPr lang="fr-FR" sz="1200" dirty="0">
                          <a:effectLst/>
                        </a:rPr>
                        <a:t>max_pooling2d_1</a:t>
                      </a:r>
                      <a:r>
                        <a:rPr lang="fr-FR" sz="1200" spc="-50" dirty="0">
                          <a:effectLst/>
                        </a:rPr>
                        <a:t> </a:t>
                      </a:r>
                      <a:r>
                        <a:rPr lang="fr-FR" sz="1200" dirty="0">
                          <a:effectLst/>
                        </a:rPr>
                        <a:t>(MaxPooling2D)</a:t>
                      </a:r>
                      <a:endParaRPr lang="fr-FR"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7495" marR="205105" algn="ctr">
                        <a:lnSpc>
                          <a:spcPts val="1365"/>
                        </a:lnSpc>
                        <a:spcAft>
                          <a:spcPts val="0"/>
                        </a:spcAft>
                      </a:pPr>
                      <a:r>
                        <a:rPr lang="fr-FR" sz="1200">
                          <a:effectLst/>
                        </a:rPr>
                        <a:t>(None,</a:t>
                      </a:r>
                      <a:r>
                        <a:rPr lang="fr-FR" sz="1200" spc="10">
                          <a:effectLst/>
                        </a:rPr>
                        <a:t> </a:t>
                      </a:r>
                      <a:r>
                        <a:rPr lang="fr-FR" sz="1200">
                          <a:effectLst/>
                        </a:rPr>
                        <a:t>3,</a:t>
                      </a:r>
                      <a:r>
                        <a:rPr lang="fr-FR" sz="1200" spc="-5">
                          <a:effectLst/>
                        </a:rPr>
                        <a:t> </a:t>
                      </a:r>
                      <a:r>
                        <a:rPr lang="fr-FR" sz="1200">
                          <a:effectLst/>
                        </a:rPr>
                        <a:t>3,</a:t>
                      </a:r>
                      <a:r>
                        <a:rPr lang="fr-FR" sz="1200" spc="-15">
                          <a:effectLst/>
                        </a:rPr>
                        <a:t> </a:t>
                      </a:r>
                      <a:r>
                        <a:rPr lang="fr-FR" sz="1200">
                          <a:effectLst/>
                        </a:rPr>
                        <a:t>64)</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47579">
                <a:tc>
                  <a:txBody>
                    <a:bodyPr/>
                    <a:lstStyle/>
                    <a:p>
                      <a:pPr marL="132715" marR="58420" algn="ctr">
                        <a:lnSpc>
                          <a:spcPts val="1340"/>
                        </a:lnSpc>
                        <a:spcAft>
                          <a:spcPts val="0"/>
                        </a:spcAft>
                      </a:pPr>
                      <a:r>
                        <a:rPr lang="fr-FR" sz="1200">
                          <a:effectLst/>
                        </a:rPr>
                        <a:t>dropout_1</a:t>
                      </a:r>
                      <a:r>
                        <a:rPr lang="fr-FR" sz="1200" spc="-35">
                          <a:effectLst/>
                        </a:rPr>
                        <a:t> </a:t>
                      </a:r>
                      <a:r>
                        <a:rPr lang="fr-FR" sz="1200">
                          <a:effectLst/>
                        </a:rPr>
                        <a:t>(Dropout)</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7495" marR="205105" algn="ctr">
                        <a:lnSpc>
                          <a:spcPts val="1340"/>
                        </a:lnSpc>
                        <a:spcAft>
                          <a:spcPts val="0"/>
                        </a:spcAft>
                      </a:pPr>
                      <a:r>
                        <a:rPr lang="fr-FR" sz="1200">
                          <a:effectLst/>
                        </a:rPr>
                        <a:t>(None,</a:t>
                      </a:r>
                      <a:r>
                        <a:rPr lang="fr-FR" sz="1200" spc="10">
                          <a:effectLst/>
                        </a:rPr>
                        <a:t> </a:t>
                      </a:r>
                      <a:r>
                        <a:rPr lang="fr-FR" sz="1200">
                          <a:effectLst/>
                        </a:rPr>
                        <a:t>3,</a:t>
                      </a:r>
                      <a:r>
                        <a:rPr lang="fr-FR" sz="1200" spc="-5">
                          <a:effectLst/>
                        </a:rPr>
                        <a:t> </a:t>
                      </a:r>
                      <a:r>
                        <a:rPr lang="fr-FR" sz="1200">
                          <a:effectLst/>
                        </a:rPr>
                        <a:t>3,</a:t>
                      </a:r>
                      <a:r>
                        <a:rPr lang="fr-FR" sz="1200" spc="-15">
                          <a:effectLst/>
                        </a:rPr>
                        <a:t> </a:t>
                      </a:r>
                      <a:r>
                        <a:rPr lang="fr-FR" sz="1200">
                          <a:effectLst/>
                        </a:rPr>
                        <a:t>64)</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47579">
                <a:tc>
                  <a:txBody>
                    <a:bodyPr/>
                    <a:lstStyle/>
                    <a:p>
                      <a:pPr marL="132715" marR="64770" algn="ctr">
                        <a:lnSpc>
                          <a:spcPts val="1340"/>
                        </a:lnSpc>
                        <a:spcAft>
                          <a:spcPts val="0"/>
                        </a:spcAft>
                      </a:pPr>
                      <a:r>
                        <a:rPr lang="fr-FR" sz="1200">
                          <a:effectLst/>
                        </a:rPr>
                        <a:t>flatten</a:t>
                      </a:r>
                      <a:r>
                        <a:rPr lang="fr-FR" sz="1200" spc="-35">
                          <a:effectLst/>
                        </a:rPr>
                        <a:t> </a:t>
                      </a:r>
                      <a:r>
                        <a:rPr lang="fr-FR" sz="1200">
                          <a:effectLst/>
                        </a:rPr>
                        <a:t>(Flatten)</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6860" marR="205105" algn="ctr">
                        <a:lnSpc>
                          <a:spcPts val="1340"/>
                        </a:lnSpc>
                        <a:spcAft>
                          <a:spcPts val="0"/>
                        </a:spcAft>
                      </a:pPr>
                      <a:r>
                        <a:rPr lang="fr-FR" sz="1200">
                          <a:effectLst/>
                        </a:rPr>
                        <a:t>(None,</a:t>
                      </a:r>
                      <a:r>
                        <a:rPr lang="fr-FR" sz="1200" spc="15">
                          <a:effectLst/>
                        </a:rPr>
                        <a:t> </a:t>
                      </a:r>
                      <a:r>
                        <a:rPr lang="fr-FR" sz="1200">
                          <a:effectLst/>
                        </a:rPr>
                        <a:t>576)</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66624">
                <a:tc>
                  <a:txBody>
                    <a:bodyPr/>
                    <a:lstStyle/>
                    <a:p>
                      <a:pPr marL="132715" marR="60960" algn="ctr">
                        <a:lnSpc>
                          <a:spcPts val="1365"/>
                        </a:lnSpc>
                        <a:spcAft>
                          <a:spcPts val="0"/>
                        </a:spcAft>
                      </a:pPr>
                      <a:r>
                        <a:rPr lang="fr-FR" sz="1200" dirty="0">
                          <a:effectLst/>
                        </a:rPr>
                        <a:t>Dense</a:t>
                      </a:r>
                      <a:r>
                        <a:rPr lang="fr-FR" sz="1200" spc="-20" dirty="0">
                          <a:effectLst/>
                        </a:rPr>
                        <a:t> </a:t>
                      </a:r>
                      <a:r>
                        <a:rPr lang="fr-FR" sz="1200" dirty="0">
                          <a:effectLst/>
                        </a:rPr>
                        <a:t>(Dense)</a:t>
                      </a:r>
                      <a:endParaRPr lang="fr-FR"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7495" marR="201930" algn="ctr">
                        <a:lnSpc>
                          <a:spcPts val="1365"/>
                        </a:lnSpc>
                        <a:spcAft>
                          <a:spcPts val="0"/>
                        </a:spcAft>
                      </a:pPr>
                      <a:r>
                        <a:rPr lang="fr-FR" sz="1200">
                          <a:effectLst/>
                        </a:rPr>
                        <a:t>(None,</a:t>
                      </a:r>
                      <a:r>
                        <a:rPr lang="fr-FR" sz="1200" spc="10">
                          <a:effectLst/>
                        </a:rPr>
                        <a:t> </a:t>
                      </a:r>
                      <a:r>
                        <a:rPr lang="fr-FR" sz="1200">
                          <a:effectLst/>
                        </a:rPr>
                        <a:t>256)</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47579">
                <a:tc>
                  <a:txBody>
                    <a:bodyPr/>
                    <a:lstStyle/>
                    <a:p>
                      <a:pPr marL="132715" marR="58420" algn="ctr">
                        <a:lnSpc>
                          <a:spcPts val="1340"/>
                        </a:lnSpc>
                        <a:spcAft>
                          <a:spcPts val="0"/>
                        </a:spcAft>
                      </a:pPr>
                      <a:r>
                        <a:rPr lang="fr-FR" sz="1200">
                          <a:effectLst/>
                        </a:rPr>
                        <a:t>dropout_2</a:t>
                      </a:r>
                      <a:r>
                        <a:rPr lang="fr-FR" sz="1200" spc="-35">
                          <a:effectLst/>
                        </a:rPr>
                        <a:t> </a:t>
                      </a:r>
                      <a:r>
                        <a:rPr lang="fr-FR" sz="1200">
                          <a:effectLst/>
                        </a:rPr>
                        <a:t>(Dropout)</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7495" marR="201930" algn="ctr">
                        <a:lnSpc>
                          <a:spcPts val="1340"/>
                        </a:lnSpc>
                        <a:spcAft>
                          <a:spcPts val="0"/>
                        </a:spcAft>
                      </a:pPr>
                      <a:r>
                        <a:rPr lang="fr-FR" sz="1200">
                          <a:effectLst/>
                        </a:rPr>
                        <a:t>(None,</a:t>
                      </a:r>
                      <a:r>
                        <a:rPr lang="fr-FR" sz="1200" spc="10">
                          <a:effectLst/>
                        </a:rPr>
                        <a:t> </a:t>
                      </a:r>
                      <a:r>
                        <a:rPr lang="fr-FR" sz="1200">
                          <a:effectLst/>
                        </a:rPr>
                        <a:t>256)</a:t>
                      </a:r>
                      <a:endParaRPr lang="fr-FR"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r h="247579">
                <a:tc>
                  <a:txBody>
                    <a:bodyPr/>
                    <a:lstStyle/>
                    <a:p>
                      <a:pPr marL="130175" marR="64770" algn="ctr">
                        <a:lnSpc>
                          <a:spcPts val="1340"/>
                        </a:lnSpc>
                        <a:spcAft>
                          <a:spcPts val="0"/>
                        </a:spcAft>
                      </a:pPr>
                      <a:r>
                        <a:rPr lang="fr-FR" sz="1200" dirty="0">
                          <a:effectLst/>
                        </a:rPr>
                        <a:t>dense_1</a:t>
                      </a:r>
                      <a:r>
                        <a:rPr lang="fr-FR" sz="1200" spc="-25" dirty="0">
                          <a:effectLst/>
                        </a:rPr>
                        <a:t> </a:t>
                      </a:r>
                      <a:r>
                        <a:rPr lang="fr-FR" sz="1200" dirty="0">
                          <a:effectLst/>
                        </a:rPr>
                        <a:t>(Dense)</a:t>
                      </a:r>
                      <a:endParaRPr lang="fr-FR"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c>
                  <a:txBody>
                    <a:bodyPr/>
                    <a:lstStyle/>
                    <a:p>
                      <a:pPr marL="277495" marR="205105" algn="ctr">
                        <a:lnSpc>
                          <a:spcPts val="1340"/>
                        </a:lnSpc>
                        <a:spcAft>
                          <a:spcPts val="0"/>
                        </a:spcAft>
                      </a:pPr>
                      <a:r>
                        <a:rPr lang="fr-FR" sz="1200" dirty="0">
                          <a:effectLst/>
                        </a:rPr>
                        <a:t>(None,</a:t>
                      </a:r>
                      <a:r>
                        <a:rPr lang="fr-FR" sz="1200" spc="10" dirty="0">
                          <a:effectLst/>
                        </a:rPr>
                        <a:t> </a:t>
                      </a:r>
                      <a:r>
                        <a:rPr lang="fr-FR" sz="1200" dirty="0">
                          <a:effectLst/>
                        </a:rPr>
                        <a:t>43)</a:t>
                      </a:r>
                      <a:endParaRPr lang="fr-FR"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nchor="ctr"/>
                </a:tc>
              </a:tr>
            </a:tbl>
          </a:graphicData>
        </a:graphic>
      </p:graphicFrame>
      <p:sp>
        <p:nvSpPr>
          <p:cNvPr id="8" name="Rectangle 7"/>
          <p:cNvSpPr/>
          <p:nvPr/>
        </p:nvSpPr>
        <p:spPr>
          <a:xfrm>
            <a:off x="3461988" y="1125173"/>
            <a:ext cx="2133918" cy="338554"/>
          </a:xfrm>
          <a:prstGeom prst="rect">
            <a:avLst/>
          </a:prstGeom>
        </p:spPr>
        <p:txBody>
          <a:bodyPr wrap="none">
            <a:spAutoFit/>
          </a:bodyPr>
          <a:lstStyle/>
          <a:p>
            <a:r>
              <a:rPr lang="fr-FR" sz="1600" dirty="0">
                <a:latin typeface="Arial" panose="020B0604020202020204" pitchFamily="34" charset="0"/>
                <a:cs typeface="Arial" panose="020B0604020202020204" pitchFamily="34" charset="0"/>
              </a:rPr>
              <a:t>Sommaire du Modèle</a:t>
            </a:r>
          </a:p>
        </p:txBody>
      </p:sp>
      <p:sp>
        <p:nvSpPr>
          <p:cNvPr id="4" name="Slide Number Placeholder 3"/>
          <p:cNvSpPr>
            <a:spLocks noGrp="1"/>
          </p:cNvSpPr>
          <p:nvPr>
            <p:ph type="sldNum" sz="quarter" idx="12"/>
          </p:nvPr>
        </p:nvSpPr>
        <p:spPr>
          <a:xfrm>
            <a:off x="6557165" y="4677260"/>
            <a:ext cx="2133600" cy="273844"/>
          </a:xfrm>
        </p:spPr>
        <p:txBody>
          <a:bodyPr/>
          <a:lstStyle/>
          <a:p>
            <a:r>
              <a:rPr lang="en-US" sz="1600" b="1" dirty="0" smtClean="0">
                <a:solidFill>
                  <a:schemeClr val="tx1"/>
                </a:solidFill>
              </a:rPr>
              <a:t>9</a:t>
            </a:r>
            <a:endParaRPr lang="en-US" sz="1600" b="1" dirty="0">
              <a:solidFill>
                <a:schemeClr val="tx1"/>
              </a:solidFill>
            </a:endParaRPr>
          </a:p>
        </p:txBody>
      </p:sp>
    </p:spTree>
    <p:extLst>
      <p:ext uri="{BB962C8B-B14F-4D97-AF65-F5344CB8AC3E}">
        <p14:creationId xmlns:p14="http://schemas.microsoft.com/office/powerpoint/2010/main" val="30300806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5;p27"/>
          <p:cNvSpPr txBox="1">
            <a:spLocks/>
          </p:cNvSpPr>
          <p:nvPr/>
        </p:nvSpPr>
        <p:spPr>
          <a:xfrm>
            <a:off x="448965" y="9007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Conception du modèle  </a:t>
            </a:r>
          </a:p>
        </p:txBody>
      </p:sp>
      <p:sp>
        <p:nvSpPr>
          <p:cNvPr id="10" name="TextBox 9"/>
          <p:cNvSpPr txBox="1"/>
          <p:nvPr/>
        </p:nvSpPr>
        <p:spPr>
          <a:xfrm>
            <a:off x="448965" y="1276490"/>
            <a:ext cx="2377574" cy="369332"/>
          </a:xfrm>
          <a:prstGeom prst="rect">
            <a:avLst/>
          </a:prstGeom>
          <a:noFill/>
        </p:spPr>
        <p:txBody>
          <a:bodyPr wrap="none" rtlCol="0">
            <a:spAutoFit/>
          </a:bodyPr>
          <a:lstStyle/>
          <a:p>
            <a:pPr marL="285750" indent="-285750">
              <a:buFont typeface="Wingdings" panose="05000000000000000000" pitchFamily="2" charset="2"/>
              <a:buChar char="ü"/>
            </a:pPr>
            <a:r>
              <a:rPr lang="fr-FR" b="1" dirty="0" smtClean="0">
                <a:solidFill>
                  <a:srgbClr val="08AC6A"/>
                </a:solidFill>
                <a:latin typeface="Times New Roman" panose="02020603050405020304" pitchFamily="18" charset="0"/>
                <a:cs typeface="Times New Roman" panose="02020603050405020304" pitchFamily="18" charset="0"/>
              </a:rPr>
              <a:t>Perte  et  Précision </a:t>
            </a:r>
            <a:endParaRPr lang="fr-FR" b="1" dirty="0">
              <a:solidFill>
                <a:srgbClr val="08AC6A"/>
              </a:solidFill>
              <a:latin typeface="Times New Roman" panose="02020603050405020304" pitchFamily="18" charset="0"/>
              <a:cs typeface="Times New Roman" panose="02020603050405020304" pitchFamily="18" charset="0"/>
            </a:endParaRPr>
          </a:p>
        </p:txBody>
      </p:sp>
      <p:pic>
        <p:nvPicPr>
          <p:cNvPr id="11" name="image30.png"/>
          <p:cNvPicPr/>
          <p:nvPr/>
        </p:nvPicPr>
        <p:blipFill>
          <a:blip r:embed="rId3" cstate="print"/>
          <a:stretch>
            <a:fillRect/>
          </a:stretch>
        </p:blipFill>
        <p:spPr>
          <a:xfrm>
            <a:off x="907091" y="1762289"/>
            <a:ext cx="7329819" cy="3004974"/>
          </a:xfrm>
          <a:prstGeom prst="rect">
            <a:avLst/>
          </a:prstGeom>
          <a:ln>
            <a:solidFill>
              <a:schemeClr val="bg1">
                <a:lumMod val="50000"/>
              </a:schemeClr>
            </a:solidFill>
          </a:ln>
        </p:spPr>
      </p:pic>
      <p:sp>
        <p:nvSpPr>
          <p:cNvPr id="13" name="TextBox 12"/>
          <p:cNvSpPr txBox="1"/>
          <p:nvPr/>
        </p:nvSpPr>
        <p:spPr>
          <a:xfrm>
            <a:off x="448965" y="790692"/>
            <a:ext cx="2345514" cy="369332"/>
          </a:xfrm>
          <a:prstGeom prst="rect">
            <a:avLst/>
          </a:prstGeom>
          <a:noFill/>
        </p:spPr>
        <p:txBody>
          <a:bodyPr wrap="none" rtlCol="0">
            <a:spAutoFit/>
          </a:bodyPr>
          <a:lstStyle>
            <a:defPPr>
              <a:defRPr lang="en-US"/>
            </a:defPPr>
            <a:lvl1pPr marL="285750" indent="-285750">
              <a:buFont typeface="Wingdings" panose="05000000000000000000" pitchFamily="2" charset="2"/>
              <a:buChar char="v"/>
              <a:defRPr b="1">
                <a:solidFill>
                  <a:srgbClr val="31B3E7"/>
                </a:solidFill>
                <a:latin typeface="Arial" panose="020B0604020202020204" pitchFamily="34" charset="0"/>
                <a:cs typeface="Arial" panose="020B0604020202020204" pitchFamily="34" charset="0"/>
              </a:defRPr>
            </a:lvl1pPr>
          </a:lstStyle>
          <a:p>
            <a:r>
              <a:rPr lang="fr-FR" dirty="0"/>
              <a:t>Résultat obtenue</a:t>
            </a:r>
          </a:p>
        </p:txBody>
      </p:sp>
      <p:sp>
        <p:nvSpPr>
          <p:cNvPr id="3" name="Slide Number Placeholder 2"/>
          <p:cNvSpPr>
            <a:spLocks noGrp="1"/>
          </p:cNvSpPr>
          <p:nvPr>
            <p:ph type="sldNum" sz="quarter" idx="12"/>
          </p:nvPr>
        </p:nvSpPr>
        <p:spPr>
          <a:xfrm>
            <a:off x="6559279" y="4609886"/>
            <a:ext cx="2133600" cy="273844"/>
          </a:xfrm>
        </p:spPr>
        <p:txBody>
          <a:bodyPr/>
          <a:lstStyle/>
          <a:p>
            <a:r>
              <a:rPr lang="en-US" sz="1600" b="1" dirty="0" smtClean="0">
                <a:solidFill>
                  <a:schemeClr val="tx1"/>
                </a:solidFill>
              </a:rPr>
              <a:t>10</a:t>
            </a:r>
            <a:endParaRPr lang="en-US" sz="1600" b="1" dirty="0">
              <a:solidFill>
                <a:schemeClr val="tx1"/>
              </a:solidFill>
            </a:endParaRPr>
          </a:p>
        </p:txBody>
      </p:sp>
    </p:spTree>
    <p:extLst>
      <p:ext uri="{BB962C8B-B14F-4D97-AF65-F5344CB8AC3E}">
        <p14:creationId xmlns:p14="http://schemas.microsoft.com/office/powerpoint/2010/main" val="2113928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5;p27"/>
          <p:cNvSpPr txBox="1">
            <a:spLocks/>
          </p:cNvSpPr>
          <p:nvPr/>
        </p:nvSpPr>
        <p:spPr>
          <a:xfrm>
            <a:off x="448965" y="9007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Conception du modèle  </a:t>
            </a:r>
          </a:p>
        </p:txBody>
      </p:sp>
      <p:sp>
        <p:nvSpPr>
          <p:cNvPr id="3" name="TextBox 2"/>
          <p:cNvSpPr txBox="1"/>
          <p:nvPr/>
        </p:nvSpPr>
        <p:spPr>
          <a:xfrm>
            <a:off x="448965" y="878437"/>
            <a:ext cx="2794355" cy="369332"/>
          </a:xfrm>
          <a:prstGeom prst="rect">
            <a:avLst/>
          </a:prstGeom>
          <a:noFill/>
        </p:spPr>
        <p:txBody>
          <a:bodyPr wrap="none" rtlCol="0">
            <a:spAutoFit/>
          </a:bodyPr>
          <a:lstStyle>
            <a:defPPr>
              <a:defRPr lang="en-US"/>
            </a:defPPr>
            <a:lvl1pPr marL="285750" indent="-285750">
              <a:buFont typeface="Wingdings" panose="05000000000000000000" pitchFamily="2" charset="2"/>
              <a:buChar char="ü"/>
              <a:defRPr b="1">
                <a:solidFill>
                  <a:srgbClr val="08AC6A"/>
                </a:solidFill>
                <a:latin typeface="Times New Roman" panose="02020603050405020304" pitchFamily="18" charset="0"/>
                <a:cs typeface="Times New Roman" panose="02020603050405020304" pitchFamily="18" charset="0"/>
              </a:defRPr>
            </a:lvl1pPr>
          </a:lstStyle>
          <a:p>
            <a:r>
              <a:rPr lang="fr-FR" dirty="0"/>
              <a:t>Matrices de Confusions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885" y="1247769"/>
            <a:ext cx="4727755" cy="3132455"/>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a:xfrm>
            <a:off x="6708040" y="4752600"/>
            <a:ext cx="2133600" cy="273844"/>
          </a:xfrm>
        </p:spPr>
        <p:txBody>
          <a:bodyPr/>
          <a:lstStyle/>
          <a:p>
            <a:r>
              <a:rPr lang="en-US" sz="1600" b="1" dirty="0" smtClean="0">
                <a:solidFill>
                  <a:schemeClr val="tx1"/>
                </a:solidFill>
              </a:rPr>
              <a:t>11</a:t>
            </a:r>
            <a:endParaRPr lang="en-US" sz="1600" b="1" dirty="0">
              <a:solidFill>
                <a:schemeClr val="tx1"/>
              </a:solidFill>
            </a:endParaRPr>
          </a:p>
        </p:txBody>
      </p:sp>
      <p:sp>
        <p:nvSpPr>
          <p:cNvPr id="5" name="TextBox 4"/>
          <p:cNvSpPr txBox="1"/>
          <p:nvPr/>
        </p:nvSpPr>
        <p:spPr>
          <a:xfrm>
            <a:off x="448965" y="1247769"/>
            <a:ext cx="3512215" cy="2308324"/>
          </a:xfrm>
          <a:prstGeom prst="rect">
            <a:avLst/>
          </a:prstGeom>
          <a:noFill/>
        </p:spPr>
        <p:txBody>
          <a:bodyPr wrap="square" rtlCol="0">
            <a:spAutoFit/>
          </a:bodyPr>
          <a:lstStyle/>
          <a:p>
            <a:pPr algn="just">
              <a:lnSpc>
                <a:spcPct val="150000"/>
              </a:lnSpc>
            </a:pPr>
            <a:r>
              <a:rPr lang="fr-FR" sz="1600" dirty="0">
                <a:latin typeface="Arial" panose="020B0604020202020204" pitchFamily="34" charset="0"/>
                <a:cs typeface="Arial" panose="020B0604020202020204" pitchFamily="34" charset="0"/>
              </a:rPr>
              <a:t>Une matrice de confusion est un résumé tabulaire du nombre de prédictions correctes et incorrectes faites par un classifieur. Il est utilisé pour mesurer les performances d'un modèle de </a:t>
            </a:r>
            <a:r>
              <a:rPr lang="fr-FR" sz="1600" dirty="0" smtClean="0">
                <a:latin typeface="Arial" panose="020B0604020202020204" pitchFamily="34" charset="0"/>
                <a:cs typeface="Arial" panose="020B0604020202020204" pitchFamily="34" charset="0"/>
              </a:rPr>
              <a:t>classification.</a:t>
            </a:r>
            <a:endParaRPr lang="fr-F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60957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48965" y="883013"/>
            <a:ext cx="1383712" cy="369332"/>
          </a:xfrm>
          <a:prstGeom prst="rect">
            <a:avLst/>
          </a:prstGeom>
          <a:noFill/>
        </p:spPr>
        <p:txBody>
          <a:bodyPr wrap="none" rtlCol="0">
            <a:spAutoFit/>
          </a:bodyPr>
          <a:lstStyle>
            <a:defPPr>
              <a:defRPr lang="en-US"/>
            </a:defPPr>
            <a:lvl1pPr marL="285750" indent="-285750">
              <a:buFont typeface="Wingdings" panose="05000000000000000000" pitchFamily="2" charset="2"/>
              <a:buChar char="ü"/>
              <a:defRPr b="1">
                <a:solidFill>
                  <a:srgbClr val="08AC6A"/>
                </a:solidFill>
                <a:latin typeface="Times New Roman" panose="02020603050405020304" pitchFamily="18" charset="0"/>
                <a:cs typeface="Times New Roman" panose="02020603050405020304" pitchFamily="18" charset="0"/>
              </a:defRPr>
            </a:lvl1pPr>
          </a:lstStyle>
          <a:p>
            <a:r>
              <a:rPr lang="fr-FR" dirty="0"/>
              <a:t>Précision</a:t>
            </a:r>
          </a:p>
        </p:txBody>
      </p:sp>
      <p:sp>
        <p:nvSpPr>
          <p:cNvPr id="3" name="Rectangle 2"/>
          <p:cNvSpPr/>
          <p:nvPr/>
        </p:nvSpPr>
        <p:spPr>
          <a:xfrm>
            <a:off x="448965" y="1330869"/>
            <a:ext cx="3817625" cy="1938992"/>
          </a:xfrm>
          <a:prstGeom prst="rect">
            <a:avLst/>
          </a:prstGeom>
        </p:spPr>
        <p:txBody>
          <a:bodyPr wrap="square">
            <a:spAutoFit/>
          </a:bodyPr>
          <a:lstStyle/>
          <a:p>
            <a:pPr algn="just">
              <a:lnSpc>
                <a:spcPct val="150000"/>
              </a:lnSpc>
            </a:pPr>
            <a:r>
              <a:rPr lang="fr-FR"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C'est une mesure de l'exactitude qui est atteinte dans la vraie </a:t>
            </a:r>
            <a:r>
              <a:rPr lang="fr-FR" sz="16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prédiction. il </a:t>
            </a:r>
            <a:r>
              <a:rPr lang="fr-FR"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nous indique combien de prédictions sont réellement positives sur l'ensemble des prédictions positives totales.</a:t>
            </a:r>
            <a:endParaRPr lang="fr-FR" sz="16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4572000" y="1252345"/>
            <a:ext cx="4374590" cy="3150574"/>
          </a:xfrm>
          <a:prstGeom prst="rect">
            <a:avLst/>
          </a:prstGeom>
          <a:ln>
            <a:solidFill>
              <a:schemeClr val="bg1">
                <a:lumMod val="50000"/>
              </a:schemeClr>
            </a:solidFill>
          </a:ln>
        </p:spPr>
      </p:pic>
      <mc:AlternateContent xmlns:mc="http://schemas.openxmlformats.org/markup-compatibility/2006" xmlns:a14="http://schemas.microsoft.com/office/drawing/2010/main">
        <mc:Choice Requires="a14">
          <p:sp>
            <p:nvSpPr>
              <p:cNvPr id="8" name="Rectangle 7"/>
              <p:cNvSpPr/>
              <p:nvPr/>
            </p:nvSpPr>
            <p:spPr>
              <a:xfrm>
                <a:off x="448965" y="3348385"/>
                <a:ext cx="2835200" cy="712759"/>
              </a:xfrm>
              <a:prstGeom prst="rect">
                <a:avLst/>
              </a:prstGeom>
            </p:spPr>
            <p:txBody>
              <a:bodyPr wrap="none">
                <a:spAutoFit/>
              </a:bodyPr>
              <a:lstStyle/>
              <a:p>
                <a:r>
                  <a:rPr lang="fr-FR" sz="2800" b="1" dirty="0"/>
                  <a:t>Précision = </a:t>
                </a:r>
                <a14:m>
                  <m:oMath xmlns:m="http://schemas.openxmlformats.org/officeDocument/2006/math">
                    <m:f>
                      <m:fPr>
                        <m:ctrlPr>
                          <a:rPr lang="fr-FR" sz="2800" b="1" i="1">
                            <a:latin typeface="Cambria Math" panose="02040503050406030204" pitchFamily="18" charset="0"/>
                          </a:rPr>
                        </m:ctrlPr>
                      </m:fPr>
                      <m:num>
                        <m:r>
                          <a:rPr lang="fr-FR" sz="2800" b="1" i="1">
                            <a:latin typeface="Cambria Math" panose="02040503050406030204" pitchFamily="18" charset="0"/>
                          </a:rPr>
                          <m:t>𝐓</m:t>
                        </m:r>
                        <m:r>
                          <a:rPr lang="fr-FR" sz="2800" b="1" i="0">
                            <a:latin typeface="Cambria Math" panose="02040503050406030204" pitchFamily="18" charset="0"/>
                          </a:rPr>
                          <m:t>𝐏</m:t>
                        </m:r>
                      </m:num>
                      <m:den>
                        <m:r>
                          <a:rPr lang="fr-FR" sz="2800" b="1" i="0">
                            <a:latin typeface="Cambria Math" panose="02040503050406030204" pitchFamily="18" charset="0"/>
                          </a:rPr>
                          <m:t>𝐓𝐏</m:t>
                        </m:r>
                        <m:r>
                          <a:rPr lang="fr-FR" sz="2800" b="1" i="0">
                            <a:latin typeface="Cambria Math" panose="02040503050406030204" pitchFamily="18" charset="0"/>
                          </a:rPr>
                          <m:t> + </m:t>
                        </m:r>
                        <m:r>
                          <a:rPr lang="fr-FR" sz="2800" b="1" i="0">
                            <a:latin typeface="Cambria Math" panose="02040503050406030204" pitchFamily="18" charset="0"/>
                          </a:rPr>
                          <m:t>𝐅𝐏</m:t>
                        </m:r>
                      </m:den>
                    </m:f>
                  </m:oMath>
                </a14:m>
                <a:endParaRPr lang="fr-FR" sz="2800" b="1" dirty="0"/>
              </a:p>
            </p:txBody>
          </p:sp>
        </mc:Choice>
        <mc:Fallback xmlns="">
          <p:sp>
            <p:nvSpPr>
              <p:cNvPr id="8" name="Rectangle 7"/>
              <p:cNvSpPr>
                <a:spLocks noRot="1" noChangeAspect="1" noMove="1" noResize="1" noEditPoints="1" noAdjustHandles="1" noChangeArrowheads="1" noChangeShapeType="1" noTextEdit="1"/>
              </p:cNvSpPr>
              <p:nvPr/>
            </p:nvSpPr>
            <p:spPr>
              <a:xfrm>
                <a:off x="448965" y="3348385"/>
                <a:ext cx="2835200" cy="712759"/>
              </a:xfrm>
              <a:prstGeom prst="rect">
                <a:avLst/>
              </a:prstGeom>
              <a:blipFill rotWithShape="0">
                <a:blip r:embed="rId4"/>
                <a:stretch>
                  <a:fillRect l="-4516" b="-11111"/>
                </a:stretch>
              </a:blipFill>
            </p:spPr>
            <p:txBody>
              <a:bodyPr/>
              <a:lstStyle/>
              <a:p>
                <a:r>
                  <a:rPr lang="fr-FR">
                    <a:noFill/>
                  </a:rPr>
                  <a:t> </a:t>
                </a:r>
              </a:p>
            </p:txBody>
          </p:sp>
        </mc:Fallback>
      </mc:AlternateContent>
      <p:sp>
        <p:nvSpPr>
          <p:cNvPr id="4" name="Slide Number Placeholder 3"/>
          <p:cNvSpPr>
            <a:spLocks noGrp="1"/>
          </p:cNvSpPr>
          <p:nvPr>
            <p:ph type="sldNum" sz="quarter" idx="12"/>
          </p:nvPr>
        </p:nvSpPr>
        <p:spPr>
          <a:xfrm>
            <a:off x="6606590" y="4556915"/>
            <a:ext cx="2133600" cy="273844"/>
          </a:xfrm>
        </p:spPr>
        <p:txBody>
          <a:bodyPr/>
          <a:lstStyle/>
          <a:p>
            <a:r>
              <a:rPr lang="en-US" sz="1600" b="1" dirty="0" smtClean="0">
                <a:solidFill>
                  <a:schemeClr val="tx1"/>
                </a:solidFill>
              </a:rPr>
              <a:t>12</a:t>
            </a:r>
            <a:endParaRPr lang="en-US" sz="1600" b="1" dirty="0">
              <a:solidFill>
                <a:schemeClr val="tx1"/>
              </a:solidFill>
            </a:endParaRPr>
          </a:p>
        </p:txBody>
      </p:sp>
      <p:sp>
        <p:nvSpPr>
          <p:cNvPr id="9" name="Google Shape;135;p27"/>
          <p:cNvSpPr txBox="1">
            <a:spLocks/>
          </p:cNvSpPr>
          <p:nvPr/>
        </p:nvSpPr>
        <p:spPr>
          <a:xfrm>
            <a:off x="448965" y="9007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Conception du modèle  </a:t>
            </a:r>
          </a:p>
        </p:txBody>
      </p:sp>
    </p:spTree>
    <p:extLst>
      <p:ext uri="{BB962C8B-B14F-4D97-AF65-F5344CB8AC3E}">
        <p14:creationId xmlns:p14="http://schemas.microsoft.com/office/powerpoint/2010/main" val="12551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48964" y="789686"/>
            <a:ext cx="1156086" cy="400110"/>
          </a:xfrm>
          <a:prstGeom prst="rect">
            <a:avLst/>
          </a:prstGeom>
          <a:noFill/>
        </p:spPr>
        <p:txBody>
          <a:bodyPr wrap="none" rtlCol="0">
            <a:spAutoFit/>
          </a:bodyPr>
          <a:lstStyle>
            <a:defPPr>
              <a:defRPr lang="en-US"/>
            </a:defPPr>
            <a:lvl1pPr marL="285750" indent="-285750">
              <a:buFont typeface="Wingdings" panose="05000000000000000000" pitchFamily="2" charset="2"/>
              <a:buChar char="ü"/>
              <a:defRPr b="1">
                <a:solidFill>
                  <a:srgbClr val="08AC6A"/>
                </a:solidFill>
                <a:latin typeface="Times New Roman" panose="02020603050405020304" pitchFamily="18" charset="0"/>
                <a:cs typeface="Times New Roman" panose="02020603050405020304" pitchFamily="18" charset="0"/>
              </a:defRPr>
            </a:lvl1pPr>
          </a:lstStyle>
          <a:p>
            <a:r>
              <a:rPr lang="fr-FR" sz="2000" dirty="0"/>
              <a:t>Recall</a:t>
            </a:r>
            <a:endParaRPr lang="fr-FR" dirty="0"/>
          </a:p>
        </p:txBody>
      </p:sp>
      <p:pic>
        <p:nvPicPr>
          <p:cNvPr id="4" name="Picture 3"/>
          <p:cNvPicPr>
            <a:picLocks noChangeAspect="1"/>
          </p:cNvPicPr>
          <p:nvPr/>
        </p:nvPicPr>
        <p:blipFill>
          <a:blip r:embed="rId3"/>
          <a:stretch>
            <a:fillRect/>
          </a:stretch>
        </p:blipFill>
        <p:spPr>
          <a:xfrm>
            <a:off x="4419294" y="1082449"/>
            <a:ext cx="4527295" cy="2978602"/>
          </a:xfrm>
          <a:prstGeom prst="rect">
            <a:avLst/>
          </a:prstGeom>
          <a:ln>
            <a:solidFill>
              <a:schemeClr val="bg1">
                <a:lumMod val="50000"/>
              </a:schemeClr>
            </a:solidFill>
          </a:ln>
        </p:spPr>
      </p:pic>
      <mc:AlternateContent xmlns:mc="http://schemas.openxmlformats.org/markup-compatibility/2006" xmlns:a14="http://schemas.microsoft.com/office/drawing/2010/main">
        <mc:Choice Requires="a14">
          <p:sp>
            <p:nvSpPr>
              <p:cNvPr id="5" name="Rectangle 4"/>
              <p:cNvSpPr/>
              <p:nvPr/>
            </p:nvSpPr>
            <p:spPr>
              <a:xfrm>
                <a:off x="448964" y="3436906"/>
                <a:ext cx="1964127" cy="624145"/>
              </a:xfrm>
              <a:prstGeom prst="rect">
                <a:avLst/>
              </a:prstGeom>
            </p:spPr>
            <p:txBody>
              <a:bodyPr wrap="none">
                <a:spAutoFit/>
              </a:bodyPr>
              <a:lstStyle/>
              <a:p>
                <a:r>
                  <a:rPr lang="en-US" sz="2400" b="1" dirty="0" smtClean="0"/>
                  <a:t>Recall = </a:t>
                </a:r>
                <a14:m>
                  <m:oMath xmlns:m="http://schemas.openxmlformats.org/officeDocument/2006/math">
                    <m:f>
                      <m:fPr>
                        <m:ctrlPr>
                          <a:rPr lang="fr-FR" sz="2400" b="1" i="1">
                            <a:latin typeface="Cambria Math" panose="02040503050406030204" pitchFamily="18" charset="0"/>
                          </a:rPr>
                        </m:ctrlPr>
                      </m:fPr>
                      <m:num>
                        <m:r>
                          <a:rPr lang="fr-FR" sz="2400" b="1" i="1">
                            <a:latin typeface="Cambria Math" panose="02040503050406030204" pitchFamily="18" charset="0"/>
                          </a:rPr>
                          <m:t>𝐓</m:t>
                        </m:r>
                        <m:r>
                          <a:rPr lang="fr-FR" sz="2400" b="1" i="0">
                            <a:latin typeface="Cambria Math" panose="02040503050406030204" pitchFamily="18" charset="0"/>
                          </a:rPr>
                          <m:t>𝐏</m:t>
                        </m:r>
                      </m:num>
                      <m:den>
                        <m:r>
                          <a:rPr lang="fr-FR" sz="2400" b="1" i="0" smtClean="0">
                            <a:latin typeface="Cambria Math" panose="02040503050406030204" pitchFamily="18" charset="0"/>
                          </a:rPr>
                          <m:t>𝐓𝐏</m:t>
                        </m:r>
                        <m:r>
                          <a:rPr lang="fr-FR" sz="2400" b="1" i="0" smtClean="0">
                            <a:latin typeface="Cambria Math" panose="02040503050406030204" pitchFamily="18" charset="0"/>
                          </a:rPr>
                          <m:t>+</m:t>
                        </m:r>
                        <m:r>
                          <a:rPr lang="fr-FR" sz="2400" b="1" i="0" smtClean="0">
                            <a:latin typeface="Cambria Math" panose="02040503050406030204" pitchFamily="18" charset="0"/>
                          </a:rPr>
                          <m:t>𝐅𝐍</m:t>
                        </m:r>
                      </m:den>
                    </m:f>
                  </m:oMath>
                </a14:m>
                <a:endParaRPr lang="fr-FR" sz="2400" b="1" dirty="0"/>
              </a:p>
            </p:txBody>
          </p:sp>
        </mc:Choice>
        <mc:Fallback xmlns="">
          <p:sp>
            <p:nvSpPr>
              <p:cNvPr id="5" name="Rectangle 4"/>
              <p:cNvSpPr>
                <a:spLocks noRot="1" noChangeAspect="1" noMove="1" noResize="1" noEditPoints="1" noAdjustHandles="1" noChangeArrowheads="1" noChangeShapeType="1" noTextEdit="1"/>
              </p:cNvSpPr>
              <p:nvPr/>
            </p:nvSpPr>
            <p:spPr>
              <a:xfrm>
                <a:off x="448964" y="3436906"/>
                <a:ext cx="1964127" cy="624145"/>
              </a:xfrm>
              <a:prstGeom prst="rect">
                <a:avLst/>
              </a:prstGeom>
              <a:blipFill rotWithShape="0">
                <a:blip r:embed="rId4"/>
                <a:stretch>
                  <a:fillRect l="-4969" b="-9804"/>
                </a:stretch>
              </a:blipFill>
            </p:spPr>
            <p:txBody>
              <a:bodyPr/>
              <a:lstStyle/>
              <a:p>
                <a:r>
                  <a:rPr lang="fr-FR">
                    <a:noFill/>
                  </a:rPr>
                  <a:t> </a:t>
                </a:r>
              </a:p>
            </p:txBody>
          </p:sp>
        </mc:Fallback>
      </mc:AlternateContent>
      <p:sp>
        <p:nvSpPr>
          <p:cNvPr id="6" name="Slide Number Placeholder 5"/>
          <p:cNvSpPr>
            <a:spLocks noGrp="1"/>
          </p:cNvSpPr>
          <p:nvPr>
            <p:ph type="sldNum" sz="quarter" idx="12"/>
          </p:nvPr>
        </p:nvSpPr>
        <p:spPr>
          <a:xfrm>
            <a:off x="6606590" y="4556915"/>
            <a:ext cx="2133600" cy="273844"/>
          </a:xfrm>
        </p:spPr>
        <p:txBody>
          <a:bodyPr/>
          <a:lstStyle/>
          <a:p>
            <a:r>
              <a:rPr lang="en-US" sz="1600" b="1" dirty="0" smtClean="0">
                <a:solidFill>
                  <a:schemeClr val="tx1"/>
                </a:solidFill>
              </a:rPr>
              <a:t>13</a:t>
            </a:r>
            <a:endParaRPr lang="en-US" sz="1600" b="1" dirty="0">
              <a:solidFill>
                <a:schemeClr val="tx1"/>
              </a:solidFill>
            </a:endParaRPr>
          </a:p>
        </p:txBody>
      </p:sp>
      <p:sp>
        <p:nvSpPr>
          <p:cNvPr id="8" name="Google Shape;135;p27"/>
          <p:cNvSpPr txBox="1">
            <a:spLocks/>
          </p:cNvSpPr>
          <p:nvPr/>
        </p:nvSpPr>
        <p:spPr>
          <a:xfrm>
            <a:off x="448965" y="9007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Conception du modèle  </a:t>
            </a:r>
          </a:p>
        </p:txBody>
      </p:sp>
      <p:sp>
        <p:nvSpPr>
          <p:cNvPr id="7" name="TextBox 6"/>
          <p:cNvSpPr txBox="1"/>
          <p:nvPr/>
        </p:nvSpPr>
        <p:spPr>
          <a:xfrm>
            <a:off x="448964" y="1463284"/>
            <a:ext cx="3759225" cy="1893339"/>
          </a:xfrm>
          <a:prstGeom prst="rect">
            <a:avLst/>
          </a:prstGeom>
          <a:noFill/>
        </p:spPr>
        <p:txBody>
          <a:bodyPr wrap="square" rtlCol="0">
            <a:spAutoFit/>
          </a:bodyPr>
          <a:lstStyle/>
          <a:p>
            <a:pPr algn="just">
              <a:lnSpc>
                <a:spcPct val="150000"/>
              </a:lnSpc>
            </a:pPr>
            <a:r>
              <a:rPr lang="fr-FR" sz="1600" dirty="0">
                <a:latin typeface="Arial" panose="020B0604020202020204" pitchFamily="34" charset="0"/>
                <a:ea typeface="Calibri" panose="020F0502020204030204" pitchFamily="34" charset="0"/>
                <a:cs typeface="Arial" panose="020B0604020202020204" pitchFamily="34" charset="0"/>
              </a:rPr>
              <a:t>C’est une mesure des observations réelles qui sont prédites correctement, c’est-à-dire combien d’observations de classe positive sont réellement prédites comme positives</a:t>
            </a:r>
            <a:r>
              <a:rPr lang="fr-FR" sz="1600" dirty="0" smtClean="0">
                <a:latin typeface="Arial" panose="020B0604020202020204" pitchFamily="34" charset="0"/>
                <a:ea typeface="Calibri" panose="020F0502020204030204" pitchFamily="34" charset="0"/>
                <a:cs typeface="Arial" panose="020B0604020202020204" pitchFamily="34" charset="0"/>
              </a:rPr>
              <a:t>.</a:t>
            </a:r>
            <a:endParaRPr lang="fr-FR" sz="16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305786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Group 35"/>
          <p:cNvGrpSpPr/>
          <p:nvPr/>
        </p:nvGrpSpPr>
        <p:grpSpPr>
          <a:xfrm>
            <a:off x="458937" y="2343600"/>
            <a:ext cx="2895932" cy="588841"/>
            <a:chOff x="4965368" y="3269954"/>
            <a:chExt cx="2895932" cy="588841"/>
          </a:xfrm>
        </p:grpSpPr>
        <p:sp>
          <p:nvSpPr>
            <p:cNvPr id="37" name="Freeform 36"/>
            <p:cNvSpPr/>
            <p:nvPr/>
          </p:nvSpPr>
          <p:spPr>
            <a:xfrm>
              <a:off x="4965368" y="3269954"/>
              <a:ext cx="696116" cy="523194"/>
            </a:xfrm>
            <a:custGeom>
              <a:avLst/>
              <a:gdLst>
                <a:gd name="connsiteX0" fmla="*/ 288000 w 696116"/>
                <a:gd name="connsiteY0" fmla="*/ 0 h 523194"/>
                <a:gd name="connsiteX1" fmla="*/ 696116 w 696116"/>
                <a:gd name="connsiteY1" fmla="*/ 0 h 523194"/>
                <a:gd name="connsiteX2" fmla="*/ 672485 w 696116"/>
                <a:gd name="connsiteY2" fmla="*/ 41604 h 523194"/>
                <a:gd name="connsiteX3" fmla="*/ 128184 w 696116"/>
                <a:gd name="connsiteY3" fmla="*/ 521003 h 523194"/>
                <a:gd name="connsiteX4" fmla="*/ 122588 w 696116"/>
                <a:gd name="connsiteY4" fmla="*/ 523194 h 523194"/>
                <a:gd name="connsiteX5" fmla="*/ 84353 w 696116"/>
                <a:gd name="connsiteY5" fmla="*/ 491647 h 523194"/>
                <a:gd name="connsiteX6" fmla="*/ 0 w 696116"/>
                <a:gd name="connsiteY6" fmla="*/ 288000 h 523194"/>
                <a:gd name="connsiteX7" fmla="*/ 288000 w 696116"/>
                <a:gd name="connsiteY7" fmla="*/ 0 h 52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116" h="523194">
                  <a:moveTo>
                    <a:pt x="288000" y="0"/>
                  </a:moveTo>
                  <a:lnTo>
                    <a:pt x="696116" y="0"/>
                  </a:lnTo>
                  <a:lnTo>
                    <a:pt x="672485" y="41604"/>
                  </a:lnTo>
                  <a:cubicBezTo>
                    <a:pt x="539092" y="252786"/>
                    <a:pt x="350196" y="420568"/>
                    <a:pt x="128184" y="521003"/>
                  </a:cubicBezTo>
                  <a:lnTo>
                    <a:pt x="122588" y="523194"/>
                  </a:lnTo>
                  <a:lnTo>
                    <a:pt x="84353" y="491647"/>
                  </a:lnTo>
                  <a:cubicBezTo>
                    <a:pt x="32236" y="439529"/>
                    <a:pt x="0" y="367529"/>
                    <a:pt x="0" y="288000"/>
                  </a:cubicBezTo>
                  <a:cubicBezTo>
                    <a:pt x="0" y="128942"/>
                    <a:pt x="128942" y="0"/>
                    <a:pt x="288000" y="0"/>
                  </a:cubicBezTo>
                  <a:close/>
                </a:path>
              </a:pathLst>
            </a:custGeom>
            <a:solidFill>
              <a:schemeClr val="accent2">
                <a:lumMod val="40000"/>
                <a:lumOff val="60000"/>
              </a:schemeClr>
            </a:solidFill>
            <a:ln>
              <a:noFill/>
            </a:ln>
            <a:effectLst>
              <a:outerShdw blurRad="50800" dist="50800" dir="54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i="1" dirty="0" smtClean="0">
                  <a:solidFill>
                    <a:schemeClr val="tx2">
                      <a:lumMod val="10000"/>
                    </a:schemeClr>
                  </a:solidFill>
                </a:rPr>
                <a:t>3</a:t>
              </a:r>
              <a:endParaRPr lang="fr-FR" sz="1600" dirty="0">
                <a:solidFill>
                  <a:schemeClr val="tx2">
                    <a:lumMod val="10000"/>
                  </a:schemeClr>
                </a:solidFill>
              </a:endParaRPr>
            </a:p>
            <a:p>
              <a:pPr algn="ctr"/>
              <a:r>
                <a:rPr lang="fr-FR" sz="1600" b="1" i="1" dirty="0" smtClean="0">
                  <a:solidFill>
                    <a:schemeClr val="tx2">
                      <a:lumMod val="10000"/>
                    </a:schemeClr>
                  </a:solidFill>
                </a:rPr>
                <a:t>  </a:t>
              </a:r>
              <a:endParaRPr lang="fr-FR" sz="1600" b="1" i="1" dirty="0">
                <a:solidFill>
                  <a:schemeClr val="tx2">
                    <a:lumMod val="10000"/>
                  </a:schemeClr>
                </a:solidFill>
              </a:endParaRPr>
            </a:p>
          </p:txBody>
        </p:sp>
        <p:sp>
          <p:nvSpPr>
            <p:cNvPr id="38" name="Freeform 37"/>
            <p:cNvSpPr/>
            <p:nvPr/>
          </p:nvSpPr>
          <p:spPr>
            <a:xfrm>
              <a:off x="5047950" y="3269954"/>
              <a:ext cx="2813350" cy="588841"/>
            </a:xfrm>
            <a:custGeom>
              <a:avLst/>
              <a:gdLst>
                <a:gd name="connsiteX0" fmla="*/ 573528 w 2649412"/>
                <a:gd name="connsiteY0" fmla="*/ 0 h 576000"/>
                <a:gd name="connsiteX1" fmla="*/ 2361412 w 2649412"/>
                <a:gd name="connsiteY1" fmla="*/ 0 h 576000"/>
                <a:gd name="connsiteX2" fmla="*/ 2649412 w 2649412"/>
                <a:gd name="connsiteY2" fmla="*/ 288000 h 576000"/>
                <a:gd name="connsiteX3" fmla="*/ 2361412 w 2649412"/>
                <a:gd name="connsiteY3" fmla="*/ 576000 h 576000"/>
                <a:gd name="connsiteX4" fmla="*/ 165412 w 2649412"/>
                <a:gd name="connsiteY4" fmla="*/ 576000 h 576000"/>
                <a:gd name="connsiteX5" fmla="*/ 4388 w 2649412"/>
                <a:gd name="connsiteY5" fmla="*/ 526814 h 576000"/>
                <a:gd name="connsiteX6" fmla="*/ 0 w 2649412"/>
                <a:gd name="connsiteY6" fmla="*/ 523194 h 576000"/>
                <a:gd name="connsiteX7" fmla="*/ 5596 w 2649412"/>
                <a:gd name="connsiteY7" fmla="*/ 521003 h 576000"/>
                <a:gd name="connsiteX8" fmla="*/ 549897 w 2649412"/>
                <a:gd name="connsiteY8" fmla="*/ 41604 h 576000"/>
                <a:gd name="connsiteX9" fmla="*/ 573528 w 2649412"/>
                <a:gd name="connsiteY9" fmla="*/ 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9412" h="576000">
                  <a:moveTo>
                    <a:pt x="573528" y="0"/>
                  </a:moveTo>
                  <a:lnTo>
                    <a:pt x="2361412" y="0"/>
                  </a:lnTo>
                  <a:cubicBezTo>
                    <a:pt x="2520470" y="0"/>
                    <a:pt x="2649412" y="128942"/>
                    <a:pt x="2649412" y="288000"/>
                  </a:cubicBezTo>
                  <a:cubicBezTo>
                    <a:pt x="2649412" y="447058"/>
                    <a:pt x="2520470" y="576000"/>
                    <a:pt x="2361412" y="576000"/>
                  </a:cubicBezTo>
                  <a:lnTo>
                    <a:pt x="165412" y="576000"/>
                  </a:lnTo>
                  <a:cubicBezTo>
                    <a:pt x="105765" y="576000"/>
                    <a:pt x="50354" y="557868"/>
                    <a:pt x="4388" y="526814"/>
                  </a:cubicBezTo>
                  <a:lnTo>
                    <a:pt x="0" y="523194"/>
                  </a:lnTo>
                  <a:lnTo>
                    <a:pt x="5596" y="521003"/>
                  </a:lnTo>
                  <a:cubicBezTo>
                    <a:pt x="227608" y="420568"/>
                    <a:pt x="416504" y="252786"/>
                    <a:pt x="549897" y="41604"/>
                  </a:cubicBezTo>
                  <a:lnTo>
                    <a:pt x="573528" y="0"/>
                  </a:lnTo>
                  <a:close/>
                </a:path>
              </a:pathLst>
            </a:custGeom>
            <a:gradFill flip="none" rotWithShape="1">
              <a:gsLst>
                <a:gs pos="0">
                  <a:schemeClr val="accent4">
                    <a:lumMod val="67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2">
                      <a:lumMod val="10000"/>
                    </a:schemeClr>
                  </a:solidFill>
                  <a:latin typeface="Times New Roman" panose="02020603050405020304" pitchFamily="18" charset="0"/>
                  <a:cs typeface="Times New Roman" panose="02020603050405020304" pitchFamily="18" charset="0"/>
                </a:rPr>
                <a:t>       </a:t>
              </a:r>
              <a:r>
                <a:rPr lang="fr-FR" sz="1600" b="1" dirty="0" smtClean="0">
                  <a:solidFill>
                    <a:schemeClr val="tx2">
                      <a:lumMod val="10000"/>
                    </a:schemeClr>
                  </a:solidFill>
                  <a:latin typeface="Times New Roman" panose="02020603050405020304" pitchFamily="18" charset="0"/>
                  <a:cs typeface="Times New Roman" panose="02020603050405020304" pitchFamily="18" charset="0"/>
                </a:rPr>
                <a:t>Solution proposé</a:t>
              </a:r>
              <a:endParaRPr lang="fr-FR" sz="1600" dirty="0"/>
            </a:p>
          </p:txBody>
        </p:sp>
      </p:grpSp>
      <p:sp>
        <p:nvSpPr>
          <p:cNvPr id="43" name="Rectangle 42"/>
          <p:cNvSpPr/>
          <p:nvPr/>
        </p:nvSpPr>
        <p:spPr>
          <a:xfrm>
            <a:off x="415684" y="91010"/>
            <a:ext cx="4014240" cy="769441"/>
          </a:xfrm>
          <a:prstGeom prst="rect">
            <a:avLst/>
          </a:prstGeom>
          <a:noFill/>
        </p:spPr>
        <p:txBody>
          <a:bodyPr wrap="none" lIns="91440" tIns="45720" rIns="91440" bIns="45720">
            <a:spAutoFit/>
          </a:bodyPr>
          <a:lstStyle/>
          <a:p>
            <a:pPr algn="ctr"/>
            <a:r>
              <a:rPr lang="en-US" sz="4400" b="1" i="1" dirty="0">
                <a:solidFill>
                  <a:schemeClr val="tx1">
                    <a:lumMod val="75000"/>
                    <a:lumOff val="25000"/>
                  </a:schemeClr>
                </a:solidFill>
                <a:latin typeface="Arial" panose="020B0604020202020204" pitchFamily="34" charset="0"/>
                <a:ea typeface="+mj-ea"/>
                <a:cs typeface="Arial" panose="020B0604020202020204" pitchFamily="34" charset="0"/>
              </a:rPr>
              <a:t>Plan de travail</a:t>
            </a:r>
          </a:p>
        </p:txBody>
      </p:sp>
      <p:grpSp>
        <p:nvGrpSpPr>
          <p:cNvPr id="44" name="Group 43"/>
          <p:cNvGrpSpPr/>
          <p:nvPr/>
        </p:nvGrpSpPr>
        <p:grpSpPr>
          <a:xfrm>
            <a:off x="159229" y="977905"/>
            <a:ext cx="2895932" cy="588841"/>
            <a:chOff x="4965368" y="3269954"/>
            <a:chExt cx="2895932" cy="588841"/>
          </a:xfrm>
        </p:grpSpPr>
        <p:sp>
          <p:nvSpPr>
            <p:cNvPr id="45" name="Freeform 44"/>
            <p:cNvSpPr/>
            <p:nvPr/>
          </p:nvSpPr>
          <p:spPr>
            <a:xfrm>
              <a:off x="4965368" y="3269954"/>
              <a:ext cx="696116" cy="523194"/>
            </a:xfrm>
            <a:custGeom>
              <a:avLst/>
              <a:gdLst>
                <a:gd name="connsiteX0" fmla="*/ 288000 w 696116"/>
                <a:gd name="connsiteY0" fmla="*/ 0 h 523194"/>
                <a:gd name="connsiteX1" fmla="*/ 696116 w 696116"/>
                <a:gd name="connsiteY1" fmla="*/ 0 h 523194"/>
                <a:gd name="connsiteX2" fmla="*/ 672485 w 696116"/>
                <a:gd name="connsiteY2" fmla="*/ 41604 h 523194"/>
                <a:gd name="connsiteX3" fmla="*/ 128184 w 696116"/>
                <a:gd name="connsiteY3" fmla="*/ 521003 h 523194"/>
                <a:gd name="connsiteX4" fmla="*/ 122588 w 696116"/>
                <a:gd name="connsiteY4" fmla="*/ 523194 h 523194"/>
                <a:gd name="connsiteX5" fmla="*/ 84353 w 696116"/>
                <a:gd name="connsiteY5" fmla="*/ 491647 h 523194"/>
                <a:gd name="connsiteX6" fmla="*/ 0 w 696116"/>
                <a:gd name="connsiteY6" fmla="*/ 288000 h 523194"/>
                <a:gd name="connsiteX7" fmla="*/ 288000 w 696116"/>
                <a:gd name="connsiteY7" fmla="*/ 0 h 52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116" h="523194">
                  <a:moveTo>
                    <a:pt x="288000" y="0"/>
                  </a:moveTo>
                  <a:lnTo>
                    <a:pt x="696116" y="0"/>
                  </a:lnTo>
                  <a:lnTo>
                    <a:pt x="672485" y="41604"/>
                  </a:lnTo>
                  <a:cubicBezTo>
                    <a:pt x="539092" y="252786"/>
                    <a:pt x="350196" y="420568"/>
                    <a:pt x="128184" y="521003"/>
                  </a:cubicBezTo>
                  <a:lnTo>
                    <a:pt x="122588" y="523194"/>
                  </a:lnTo>
                  <a:lnTo>
                    <a:pt x="84353" y="491647"/>
                  </a:lnTo>
                  <a:cubicBezTo>
                    <a:pt x="32236" y="439529"/>
                    <a:pt x="0" y="367529"/>
                    <a:pt x="0" y="288000"/>
                  </a:cubicBezTo>
                  <a:cubicBezTo>
                    <a:pt x="0" y="128942"/>
                    <a:pt x="128942" y="0"/>
                    <a:pt x="288000" y="0"/>
                  </a:cubicBezTo>
                  <a:close/>
                </a:path>
              </a:pathLst>
            </a:custGeom>
            <a:solidFill>
              <a:srgbClr val="F3A3ED"/>
            </a:solidFill>
            <a:ln>
              <a:noFill/>
            </a:ln>
            <a:effectLst>
              <a:outerShdw blurRad="50800" dist="50800" dir="54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i="1" dirty="0" smtClean="0">
                  <a:solidFill>
                    <a:schemeClr val="tx2">
                      <a:lumMod val="10000"/>
                    </a:schemeClr>
                  </a:solidFill>
                </a:rPr>
                <a:t>1</a:t>
              </a:r>
              <a:endParaRPr lang="fr-FR" sz="1600" dirty="0">
                <a:solidFill>
                  <a:schemeClr val="tx2">
                    <a:lumMod val="10000"/>
                  </a:schemeClr>
                </a:solidFill>
              </a:endParaRPr>
            </a:p>
            <a:p>
              <a:pPr algn="ctr"/>
              <a:r>
                <a:rPr lang="fr-FR" sz="1600" b="1" i="1" dirty="0" smtClean="0">
                  <a:solidFill>
                    <a:schemeClr val="tx2">
                      <a:lumMod val="10000"/>
                    </a:schemeClr>
                  </a:solidFill>
                </a:rPr>
                <a:t>  </a:t>
              </a:r>
              <a:endParaRPr lang="fr-FR" sz="1600" b="1" i="1" dirty="0">
                <a:solidFill>
                  <a:schemeClr val="tx2">
                    <a:lumMod val="10000"/>
                  </a:schemeClr>
                </a:solidFill>
              </a:endParaRPr>
            </a:p>
          </p:txBody>
        </p:sp>
        <p:sp>
          <p:nvSpPr>
            <p:cNvPr id="46" name="Freeform 45"/>
            <p:cNvSpPr/>
            <p:nvPr/>
          </p:nvSpPr>
          <p:spPr>
            <a:xfrm>
              <a:off x="5047950" y="3269954"/>
              <a:ext cx="2813350" cy="588841"/>
            </a:xfrm>
            <a:custGeom>
              <a:avLst/>
              <a:gdLst>
                <a:gd name="connsiteX0" fmla="*/ 573528 w 2649412"/>
                <a:gd name="connsiteY0" fmla="*/ 0 h 576000"/>
                <a:gd name="connsiteX1" fmla="*/ 2361412 w 2649412"/>
                <a:gd name="connsiteY1" fmla="*/ 0 h 576000"/>
                <a:gd name="connsiteX2" fmla="*/ 2649412 w 2649412"/>
                <a:gd name="connsiteY2" fmla="*/ 288000 h 576000"/>
                <a:gd name="connsiteX3" fmla="*/ 2361412 w 2649412"/>
                <a:gd name="connsiteY3" fmla="*/ 576000 h 576000"/>
                <a:gd name="connsiteX4" fmla="*/ 165412 w 2649412"/>
                <a:gd name="connsiteY4" fmla="*/ 576000 h 576000"/>
                <a:gd name="connsiteX5" fmla="*/ 4388 w 2649412"/>
                <a:gd name="connsiteY5" fmla="*/ 526814 h 576000"/>
                <a:gd name="connsiteX6" fmla="*/ 0 w 2649412"/>
                <a:gd name="connsiteY6" fmla="*/ 523194 h 576000"/>
                <a:gd name="connsiteX7" fmla="*/ 5596 w 2649412"/>
                <a:gd name="connsiteY7" fmla="*/ 521003 h 576000"/>
                <a:gd name="connsiteX8" fmla="*/ 549897 w 2649412"/>
                <a:gd name="connsiteY8" fmla="*/ 41604 h 576000"/>
                <a:gd name="connsiteX9" fmla="*/ 573528 w 2649412"/>
                <a:gd name="connsiteY9" fmla="*/ 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9412" h="576000">
                  <a:moveTo>
                    <a:pt x="573528" y="0"/>
                  </a:moveTo>
                  <a:lnTo>
                    <a:pt x="2361412" y="0"/>
                  </a:lnTo>
                  <a:cubicBezTo>
                    <a:pt x="2520470" y="0"/>
                    <a:pt x="2649412" y="128942"/>
                    <a:pt x="2649412" y="288000"/>
                  </a:cubicBezTo>
                  <a:cubicBezTo>
                    <a:pt x="2649412" y="447058"/>
                    <a:pt x="2520470" y="576000"/>
                    <a:pt x="2361412" y="576000"/>
                  </a:cubicBezTo>
                  <a:lnTo>
                    <a:pt x="165412" y="576000"/>
                  </a:lnTo>
                  <a:cubicBezTo>
                    <a:pt x="105765" y="576000"/>
                    <a:pt x="50354" y="557868"/>
                    <a:pt x="4388" y="526814"/>
                  </a:cubicBezTo>
                  <a:lnTo>
                    <a:pt x="0" y="523194"/>
                  </a:lnTo>
                  <a:lnTo>
                    <a:pt x="5596" y="521003"/>
                  </a:lnTo>
                  <a:cubicBezTo>
                    <a:pt x="227608" y="420568"/>
                    <a:pt x="416504" y="252786"/>
                    <a:pt x="549897" y="41604"/>
                  </a:cubicBezTo>
                  <a:lnTo>
                    <a:pt x="573528" y="0"/>
                  </a:lnTo>
                  <a:close/>
                </a:path>
              </a:pathLst>
            </a:custGeom>
            <a:gradFill flip="none" rotWithShape="1">
              <a:gsLst>
                <a:gs pos="0">
                  <a:schemeClr val="accent4">
                    <a:lumMod val="67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2">
                      <a:lumMod val="10000"/>
                    </a:schemeClr>
                  </a:solidFill>
                  <a:latin typeface="Times New Roman" panose="02020603050405020304" pitchFamily="18" charset="0"/>
                  <a:cs typeface="Times New Roman" panose="02020603050405020304" pitchFamily="18" charset="0"/>
                </a:rPr>
                <a:t>       </a:t>
              </a:r>
              <a:r>
                <a:rPr lang="fr-FR" sz="1600" b="1" dirty="0" smtClean="0">
                  <a:solidFill>
                    <a:schemeClr val="tx2">
                      <a:lumMod val="10000"/>
                    </a:schemeClr>
                  </a:solidFill>
                  <a:latin typeface="Times New Roman" panose="02020603050405020304" pitchFamily="18" charset="0"/>
                  <a:cs typeface="Times New Roman" panose="02020603050405020304" pitchFamily="18" charset="0"/>
                </a:rPr>
                <a:t>Introduction</a:t>
              </a:r>
              <a:endParaRPr lang="fr-FR" sz="1600" dirty="0"/>
            </a:p>
          </p:txBody>
        </p:sp>
      </p:grpSp>
      <p:grpSp>
        <p:nvGrpSpPr>
          <p:cNvPr id="53" name="Group 52"/>
          <p:cNvGrpSpPr/>
          <p:nvPr/>
        </p:nvGrpSpPr>
        <p:grpSpPr>
          <a:xfrm>
            <a:off x="159229" y="1684200"/>
            <a:ext cx="2895932" cy="588841"/>
            <a:chOff x="4965368" y="3269954"/>
            <a:chExt cx="2895932" cy="588841"/>
          </a:xfrm>
        </p:grpSpPr>
        <p:sp>
          <p:nvSpPr>
            <p:cNvPr id="54" name="Freeform 53"/>
            <p:cNvSpPr/>
            <p:nvPr/>
          </p:nvSpPr>
          <p:spPr>
            <a:xfrm>
              <a:off x="4965368" y="3269954"/>
              <a:ext cx="696116" cy="523194"/>
            </a:xfrm>
            <a:custGeom>
              <a:avLst/>
              <a:gdLst>
                <a:gd name="connsiteX0" fmla="*/ 288000 w 696116"/>
                <a:gd name="connsiteY0" fmla="*/ 0 h 523194"/>
                <a:gd name="connsiteX1" fmla="*/ 696116 w 696116"/>
                <a:gd name="connsiteY1" fmla="*/ 0 h 523194"/>
                <a:gd name="connsiteX2" fmla="*/ 672485 w 696116"/>
                <a:gd name="connsiteY2" fmla="*/ 41604 h 523194"/>
                <a:gd name="connsiteX3" fmla="*/ 128184 w 696116"/>
                <a:gd name="connsiteY3" fmla="*/ 521003 h 523194"/>
                <a:gd name="connsiteX4" fmla="*/ 122588 w 696116"/>
                <a:gd name="connsiteY4" fmla="*/ 523194 h 523194"/>
                <a:gd name="connsiteX5" fmla="*/ 84353 w 696116"/>
                <a:gd name="connsiteY5" fmla="*/ 491647 h 523194"/>
                <a:gd name="connsiteX6" fmla="*/ 0 w 696116"/>
                <a:gd name="connsiteY6" fmla="*/ 288000 h 523194"/>
                <a:gd name="connsiteX7" fmla="*/ 288000 w 696116"/>
                <a:gd name="connsiteY7" fmla="*/ 0 h 52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116" h="523194">
                  <a:moveTo>
                    <a:pt x="288000" y="0"/>
                  </a:moveTo>
                  <a:lnTo>
                    <a:pt x="696116" y="0"/>
                  </a:lnTo>
                  <a:lnTo>
                    <a:pt x="672485" y="41604"/>
                  </a:lnTo>
                  <a:cubicBezTo>
                    <a:pt x="539092" y="252786"/>
                    <a:pt x="350196" y="420568"/>
                    <a:pt x="128184" y="521003"/>
                  </a:cubicBezTo>
                  <a:lnTo>
                    <a:pt x="122588" y="523194"/>
                  </a:lnTo>
                  <a:lnTo>
                    <a:pt x="84353" y="491647"/>
                  </a:lnTo>
                  <a:cubicBezTo>
                    <a:pt x="32236" y="439529"/>
                    <a:pt x="0" y="367529"/>
                    <a:pt x="0" y="288000"/>
                  </a:cubicBezTo>
                  <a:cubicBezTo>
                    <a:pt x="0" y="128942"/>
                    <a:pt x="128942" y="0"/>
                    <a:pt x="288000" y="0"/>
                  </a:cubicBezTo>
                  <a:close/>
                </a:path>
              </a:pathLst>
            </a:custGeom>
            <a:solidFill>
              <a:schemeClr val="accent5">
                <a:lumMod val="40000"/>
                <a:lumOff val="60000"/>
              </a:schemeClr>
            </a:solidFill>
            <a:ln>
              <a:noFill/>
            </a:ln>
            <a:effectLst>
              <a:outerShdw blurRad="50800" dist="50800" dir="54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i="1" dirty="0" smtClean="0">
                  <a:solidFill>
                    <a:schemeClr val="tx2">
                      <a:lumMod val="10000"/>
                    </a:schemeClr>
                  </a:solidFill>
                </a:rPr>
                <a:t>2</a:t>
              </a:r>
              <a:endParaRPr lang="fr-FR" sz="1600" dirty="0">
                <a:solidFill>
                  <a:schemeClr val="tx2">
                    <a:lumMod val="10000"/>
                  </a:schemeClr>
                </a:solidFill>
              </a:endParaRPr>
            </a:p>
            <a:p>
              <a:pPr algn="ctr"/>
              <a:r>
                <a:rPr lang="fr-FR" sz="1600" b="1" i="1" dirty="0" smtClean="0">
                  <a:solidFill>
                    <a:schemeClr val="tx2">
                      <a:lumMod val="10000"/>
                    </a:schemeClr>
                  </a:solidFill>
                </a:rPr>
                <a:t>  </a:t>
              </a:r>
              <a:endParaRPr lang="fr-FR" sz="1600" b="1" i="1" dirty="0">
                <a:solidFill>
                  <a:schemeClr val="tx2">
                    <a:lumMod val="10000"/>
                  </a:schemeClr>
                </a:solidFill>
              </a:endParaRPr>
            </a:p>
          </p:txBody>
        </p:sp>
        <p:sp>
          <p:nvSpPr>
            <p:cNvPr id="55" name="Freeform 54"/>
            <p:cNvSpPr/>
            <p:nvPr/>
          </p:nvSpPr>
          <p:spPr>
            <a:xfrm>
              <a:off x="5047950" y="3269954"/>
              <a:ext cx="2813350" cy="588841"/>
            </a:xfrm>
            <a:custGeom>
              <a:avLst/>
              <a:gdLst>
                <a:gd name="connsiteX0" fmla="*/ 573528 w 2649412"/>
                <a:gd name="connsiteY0" fmla="*/ 0 h 576000"/>
                <a:gd name="connsiteX1" fmla="*/ 2361412 w 2649412"/>
                <a:gd name="connsiteY1" fmla="*/ 0 h 576000"/>
                <a:gd name="connsiteX2" fmla="*/ 2649412 w 2649412"/>
                <a:gd name="connsiteY2" fmla="*/ 288000 h 576000"/>
                <a:gd name="connsiteX3" fmla="*/ 2361412 w 2649412"/>
                <a:gd name="connsiteY3" fmla="*/ 576000 h 576000"/>
                <a:gd name="connsiteX4" fmla="*/ 165412 w 2649412"/>
                <a:gd name="connsiteY4" fmla="*/ 576000 h 576000"/>
                <a:gd name="connsiteX5" fmla="*/ 4388 w 2649412"/>
                <a:gd name="connsiteY5" fmla="*/ 526814 h 576000"/>
                <a:gd name="connsiteX6" fmla="*/ 0 w 2649412"/>
                <a:gd name="connsiteY6" fmla="*/ 523194 h 576000"/>
                <a:gd name="connsiteX7" fmla="*/ 5596 w 2649412"/>
                <a:gd name="connsiteY7" fmla="*/ 521003 h 576000"/>
                <a:gd name="connsiteX8" fmla="*/ 549897 w 2649412"/>
                <a:gd name="connsiteY8" fmla="*/ 41604 h 576000"/>
                <a:gd name="connsiteX9" fmla="*/ 573528 w 2649412"/>
                <a:gd name="connsiteY9" fmla="*/ 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9412" h="576000">
                  <a:moveTo>
                    <a:pt x="573528" y="0"/>
                  </a:moveTo>
                  <a:lnTo>
                    <a:pt x="2361412" y="0"/>
                  </a:lnTo>
                  <a:cubicBezTo>
                    <a:pt x="2520470" y="0"/>
                    <a:pt x="2649412" y="128942"/>
                    <a:pt x="2649412" y="288000"/>
                  </a:cubicBezTo>
                  <a:cubicBezTo>
                    <a:pt x="2649412" y="447058"/>
                    <a:pt x="2520470" y="576000"/>
                    <a:pt x="2361412" y="576000"/>
                  </a:cubicBezTo>
                  <a:lnTo>
                    <a:pt x="165412" y="576000"/>
                  </a:lnTo>
                  <a:cubicBezTo>
                    <a:pt x="105765" y="576000"/>
                    <a:pt x="50354" y="557868"/>
                    <a:pt x="4388" y="526814"/>
                  </a:cubicBezTo>
                  <a:lnTo>
                    <a:pt x="0" y="523194"/>
                  </a:lnTo>
                  <a:lnTo>
                    <a:pt x="5596" y="521003"/>
                  </a:lnTo>
                  <a:cubicBezTo>
                    <a:pt x="227608" y="420568"/>
                    <a:pt x="416504" y="252786"/>
                    <a:pt x="549897" y="41604"/>
                  </a:cubicBezTo>
                  <a:lnTo>
                    <a:pt x="573528" y="0"/>
                  </a:lnTo>
                  <a:close/>
                </a:path>
              </a:pathLst>
            </a:custGeom>
            <a:gradFill flip="none" rotWithShape="1">
              <a:gsLst>
                <a:gs pos="0">
                  <a:schemeClr val="accent4">
                    <a:lumMod val="67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2">
                      <a:lumMod val="10000"/>
                    </a:schemeClr>
                  </a:solidFill>
                  <a:latin typeface="Times New Roman" panose="02020603050405020304" pitchFamily="18" charset="0"/>
                  <a:cs typeface="Times New Roman" panose="02020603050405020304" pitchFamily="18" charset="0"/>
                </a:rPr>
                <a:t>       </a:t>
              </a:r>
              <a:r>
                <a:rPr lang="fr-FR" sz="1600" b="1" dirty="0" smtClean="0">
                  <a:solidFill>
                    <a:schemeClr val="tx2">
                      <a:lumMod val="10000"/>
                    </a:schemeClr>
                  </a:solidFill>
                  <a:latin typeface="Times New Roman" panose="02020603050405020304" pitchFamily="18" charset="0"/>
                  <a:cs typeface="Times New Roman" panose="02020603050405020304" pitchFamily="18" charset="0"/>
                </a:rPr>
                <a:t>Problématique</a:t>
              </a:r>
              <a:endParaRPr lang="fr-FR" sz="1600" dirty="0"/>
            </a:p>
          </p:txBody>
        </p:sp>
      </p:grpSp>
      <p:grpSp>
        <p:nvGrpSpPr>
          <p:cNvPr id="56" name="Group 55"/>
          <p:cNvGrpSpPr/>
          <p:nvPr/>
        </p:nvGrpSpPr>
        <p:grpSpPr>
          <a:xfrm>
            <a:off x="1155053" y="3673271"/>
            <a:ext cx="2895932" cy="588841"/>
            <a:chOff x="4965368" y="3269954"/>
            <a:chExt cx="2895932" cy="588841"/>
          </a:xfrm>
        </p:grpSpPr>
        <p:sp>
          <p:nvSpPr>
            <p:cNvPr id="57" name="Freeform 56"/>
            <p:cNvSpPr/>
            <p:nvPr/>
          </p:nvSpPr>
          <p:spPr>
            <a:xfrm>
              <a:off x="4965368" y="3269954"/>
              <a:ext cx="696116" cy="523194"/>
            </a:xfrm>
            <a:custGeom>
              <a:avLst/>
              <a:gdLst>
                <a:gd name="connsiteX0" fmla="*/ 288000 w 696116"/>
                <a:gd name="connsiteY0" fmla="*/ 0 h 523194"/>
                <a:gd name="connsiteX1" fmla="*/ 696116 w 696116"/>
                <a:gd name="connsiteY1" fmla="*/ 0 h 523194"/>
                <a:gd name="connsiteX2" fmla="*/ 672485 w 696116"/>
                <a:gd name="connsiteY2" fmla="*/ 41604 h 523194"/>
                <a:gd name="connsiteX3" fmla="*/ 128184 w 696116"/>
                <a:gd name="connsiteY3" fmla="*/ 521003 h 523194"/>
                <a:gd name="connsiteX4" fmla="*/ 122588 w 696116"/>
                <a:gd name="connsiteY4" fmla="*/ 523194 h 523194"/>
                <a:gd name="connsiteX5" fmla="*/ 84353 w 696116"/>
                <a:gd name="connsiteY5" fmla="*/ 491647 h 523194"/>
                <a:gd name="connsiteX6" fmla="*/ 0 w 696116"/>
                <a:gd name="connsiteY6" fmla="*/ 288000 h 523194"/>
                <a:gd name="connsiteX7" fmla="*/ 288000 w 696116"/>
                <a:gd name="connsiteY7" fmla="*/ 0 h 52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116" h="523194">
                  <a:moveTo>
                    <a:pt x="288000" y="0"/>
                  </a:moveTo>
                  <a:lnTo>
                    <a:pt x="696116" y="0"/>
                  </a:lnTo>
                  <a:lnTo>
                    <a:pt x="672485" y="41604"/>
                  </a:lnTo>
                  <a:cubicBezTo>
                    <a:pt x="539092" y="252786"/>
                    <a:pt x="350196" y="420568"/>
                    <a:pt x="128184" y="521003"/>
                  </a:cubicBezTo>
                  <a:lnTo>
                    <a:pt x="122588" y="523194"/>
                  </a:lnTo>
                  <a:lnTo>
                    <a:pt x="84353" y="491647"/>
                  </a:lnTo>
                  <a:cubicBezTo>
                    <a:pt x="32236" y="439529"/>
                    <a:pt x="0" y="367529"/>
                    <a:pt x="0" y="288000"/>
                  </a:cubicBezTo>
                  <a:cubicBezTo>
                    <a:pt x="0" y="128942"/>
                    <a:pt x="128942" y="0"/>
                    <a:pt x="288000" y="0"/>
                  </a:cubicBezTo>
                  <a:close/>
                </a:path>
              </a:pathLst>
            </a:custGeom>
            <a:solidFill>
              <a:schemeClr val="tx2">
                <a:lumMod val="40000"/>
                <a:lumOff val="60000"/>
              </a:schemeClr>
            </a:solidFill>
            <a:ln>
              <a:noFill/>
            </a:ln>
            <a:effectLst>
              <a:outerShdw blurRad="50800" dist="50800" dir="54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i="1" dirty="0" smtClean="0">
                  <a:solidFill>
                    <a:schemeClr val="tx2">
                      <a:lumMod val="10000"/>
                    </a:schemeClr>
                  </a:solidFill>
                </a:rPr>
                <a:t>5</a:t>
              </a:r>
              <a:endParaRPr lang="fr-FR" sz="1600" dirty="0">
                <a:solidFill>
                  <a:schemeClr val="tx2">
                    <a:lumMod val="10000"/>
                  </a:schemeClr>
                </a:solidFill>
              </a:endParaRPr>
            </a:p>
            <a:p>
              <a:pPr algn="ctr"/>
              <a:r>
                <a:rPr lang="fr-FR" sz="1600" b="1" i="1" dirty="0" smtClean="0">
                  <a:solidFill>
                    <a:schemeClr val="tx2">
                      <a:lumMod val="10000"/>
                    </a:schemeClr>
                  </a:solidFill>
                </a:rPr>
                <a:t>  </a:t>
              </a:r>
              <a:endParaRPr lang="fr-FR" sz="1600" b="1" i="1" dirty="0">
                <a:solidFill>
                  <a:schemeClr val="tx2">
                    <a:lumMod val="10000"/>
                  </a:schemeClr>
                </a:solidFill>
              </a:endParaRPr>
            </a:p>
          </p:txBody>
        </p:sp>
        <p:sp>
          <p:nvSpPr>
            <p:cNvPr id="58" name="Freeform 57"/>
            <p:cNvSpPr/>
            <p:nvPr/>
          </p:nvSpPr>
          <p:spPr>
            <a:xfrm>
              <a:off x="5047950" y="3269954"/>
              <a:ext cx="2813350" cy="588841"/>
            </a:xfrm>
            <a:custGeom>
              <a:avLst/>
              <a:gdLst>
                <a:gd name="connsiteX0" fmla="*/ 573528 w 2649412"/>
                <a:gd name="connsiteY0" fmla="*/ 0 h 576000"/>
                <a:gd name="connsiteX1" fmla="*/ 2361412 w 2649412"/>
                <a:gd name="connsiteY1" fmla="*/ 0 h 576000"/>
                <a:gd name="connsiteX2" fmla="*/ 2649412 w 2649412"/>
                <a:gd name="connsiteY2" fmla="*/ 288000 h 576000"/>
                <a:gd name="connsiteX3" fmla="*/ 2361412 w 2649412"/>
                <a:gd name="connsiteY3" fmla="*/ 576000 h 576000"/>
                <a:gd name="connsiteX4" fmla="*/ 165412 w 2649412"/>
                <a:gd name="connsiteY4" fmla="*/ 576000 h 576000"/>
                <a:gd name="connsiteX5" fmla="*/ 4388 w 2649412"/>
                <a:gd name="connsiteY5" fmla="*/ 526814 h 576000"/>
                <a:gd name="connsiteX6" fmla="*/ 0 w 2649412"/>
                <a:gd name="connsiteY6" fmla="*/ 523194 h 576000"/>
                <a:gd name="connsiteX7" fmla="*/ 5596 w 2649412"/>
                <a:gd name="connsiteY7" fmla="*/ 521003 h 576000"/>
                <a:gd name="connsiteX8" fmla="*/ 549897 w 2649412"/>
                <a:gd name="connsiteY8" fmla="*/ 41604 h 576000"/>
                <a:gd name="connsiteX9" fmla="*/ 573528 w 2649412"/>
                <a:gd name="connsiteY9" fmla="*/ 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9412" h="576000">
                  <a:moveTo>
                    <a:pt x="573528" y="0"/>
                  </a:moveTo>
                  <a:lnTo>
                    <a:pt x="2361412" y="0"/>
                  </a:lnTo>
                  <a:cubicBezTo>
                    <a:pt x="2520470" y="0"/>
                    <a:pt x="2649412" y="128942"/>
                    <a:pt x="2649412" y="288000"/>
                  </a:cubicBezTo>
                  <a:cubicBezTo>
                    <a:pt x="2649412" y="447058"/>
                    <a:pt x="2520470" y="576000"/>
                    <a:pt x="2361412" y="576000"/>
                  </a:cubicBezTo>
                  <a:lnTo>
                    <a:pt x="165412" y="576000"/>
                  </a:lnTo>
                  <a:cubicBezTo>
                    <a:pt x="105765" y="576000"/>
                    <a:pt x="50354" y="557868"/>
                    <a:pt x="4388" y="526814"/>
                  </a:cubicBezTo>
                  <a:lnTo>
                    <a:pt x="0" y="523194"/>
                  </a:lnTo>
                  <a:lnTo>
                    <a:pt x="5596" y="521003"/>
                  </a:lnTo>
                  <a:cubicBezTo>
                    <a:pt x="227608" y="420568"/>
                    <a:pt x="416504" y="252786"/>
                    <a:pt x="549897" y="41604"/>
                  </a:cubicBezTo>
                  <a:lnTo>
                    <a:pt x="573528" y="0"/>
                  </a:lnTo>
                  <a:close/>
                </a:path>
              </a:pathLst>
            </a:custGeom>
            <a:gradFill flip="none" rotWithShape="1">
              <a:gsLst>
                <a:gs pos="0">
                  <a:schemeClr val="accent4">
                    <a:lumMod val="67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2">
                      <a:lumMod val="10000"/>
                    </a:schemeClr>
                  </a:solidFill>
                  <a:latin typeface="Times New Roman" panose="02020603050405020304" pitchFamily="18" charset="0"/>
                  <a:cs typeface="Times New Roman" panose="02020603050405020304" pitchFamily="18" charset="0"/>
                </a:rPr>
                <a:t> </a:t>
              </a:r>
              <a:r>
                <a:rPr lang="fr-FR" sz="1600" b="1" dirty="0" smtClean="0">
                  <a:solidFill>
                    <a:schemeClr val="tx2">
                      <a:lumMod val="10000"/>
                    </a:schemeClr>
                  </a:solidFill>
                  <a:latin typeface="Times New Roman" panose="02020603050405020304" pitchFamily="18" charset="0"/>
                  <a:cs typeface="Times New Roman" panose="02020603050405020304" pitchFamily="18" charset="0"/>
                </a:rPr>
                <a:t>Réalisation de Robot</a:t>
              </a:r>
              <a:endParaRPr lang="fr-FR" sz="1600" dirty="0"/>
            </a:p>
          </p:txBody>
        </p:sp>
      </p:grpSp>
      <p:grpSp>
        <p:nvGrpSpPr>
          <p:cNvPr id="60" name="Group 59"/>
          <p:cNvGrpSpPr/>
          <p:nvPr/>
        </p:nvGrpSpPr>
        <p:grpSpPr>
          <a:xfrm>
            <a:off x="806995" y="2988365"/>
            <a:ext cx="2895932" cy="588841"/>
            <a:chOff x="4965368" y="3269954"/>
            <a:chExt cx="2895932" cy="588841"/>
          </a:xfrm>
        </p:grpSpPr>
        <p:sp>
          <p:nvSpPr>
            <p:cNvPr id="61" name="Freeform 60"/>
            <p:cNvSpPr/>
            <p:nvPr/>
          </p:nvSpPr>
          <p:spPr>
            <a:xfrm>
              <a:off x="4965368" y="3269954"/>
              <a:ext cx="696116" cy="523194"/>
            </a:xfrm>
            <a:custGeom>
              <a:avLst/>
              <a:gdLst>
                <a:gd name="connsiteX0" fmla="*/ 288000 w 696116"/>
                <a:gd name="connsiteY0" fmla="*/ 0 h 523194"/>
                <a:gd name="connsiteX1" fmla="*/ 696116 w 696116"/>
                <a:gd name="connsiteY1" fmla="*/ 0 h 523194"/>
                <a:gd name="connsiteX2" fmla="*/ 672485 w 696116"/>
                <a:gd name="connsiteY2" fmla="*/ 41604 h 523194"/>
                <a:gd name="connsiteX3" fmla="*/ 128184 w 696116"/>
                <a:gd name="connsiteY3" fmla="*/ 521003 h 523194"/>
                <a:gd name="connsiteX4" fmla="*/ 122588 w 696116"/>
                <a:gd name="connsiteY4" fmla="*/ 523194 h 523194"/>
                <a:gd name="connsiteX5" fmla="*/ 84353 w 696116"/>
                <a:gd name="connsiteY5" fmla="*/ 491647 h 523194"/>
                <a:gd name="connsiteX6" fmla="*/ 0 w 696116"/>
                <a:gd name="connsiteY6" fmla="*/ 288000 h 523194"/>
                <a:gd name="connsiteX7" fmla="*/ 288000 w 696116"/>
                <a:gd name="connsiteY7" fmla="*/ 0 h 52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116" h="523194">
                  <a:moveTo>
                    <a:pt x="288000" y="0"/>
                  </a:moveTo>
                  <a:lnTo>
                    <a:pt x="696116" y="0"/>
                  </a:lnTo>
                  <a:lnTo>
                    <a:pt x="672485" y="41604"/>
                  </a:lnTo>
                  <a:cubicBezTo>
                    <a:pt x="539092" y="252786"/>
                    <a:pt x="350196" y="420568"/>
                    <a:pt x="128184" y="521003"/>
                  </a:cubicBezTo>
                  <a:lnTo>
                    <a:pt x="122588" y="523194"/>
                  </a:lnTo>
                  <a:lnTo>
                    <a:pt x="84353" y="491647"/>
                  </a:lnTo>
                  <a:cubicBezTo>
                    <a:pt x="32236" y="439529"/>
                    <a:pt x="0" y="367529"/>
                    <a:pt x="0" y="288000"/>
                  </a:cubicBezTo>
                  <a:cubicBezTo>
                    <a:pt x="0" y="128942"/>
                    <a:pt x="128942" y="0"/>
                    <a:pt x="288000" y="0"/>
                  </a:cubicBezTo>
                  <a:close/>
                </a:path>
              </a:pathLst>
            </a:custGeom>
            <a:solidFill>
              <a:schemeClr val="accent3">
                <a:lumMod val="40000"/>
                <a:lumOff val="60000"/>
              </a:schemeClr>
            </a:solidFill>
            <a:ln>
              <a:noFill/>
            </a:ln>
            <a:effectLst>
              <a:outerShdw blurRad="50800" dist="50800" dir="54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i="1" dirty="0">
                  <a:solidFill>
                    <a:schemeClr val="tx2">
                      <a:lumMod val="10000"/>
                    </a:schemeClr>
                  </a:solidFill>
                </a:rPr>
                <a:t>4</a:t>
              </a:r>
              <a:endParaRPr lang="fr-FR" sz="1600" dirty="0">
                <a:solidFill>
                  <a:schemeClr val="tx2">
                    <a:lumMod val="10000"/>
                  </a:schemeClr>
                </a:solidFill>
              </a:endParaRPr>
            </a:p>
            <a:p>
              <a:pPr algn="ctr"/>
              <a:r>
                <a:rPr lang="fr-FR" sz="1600" b="1" i="1" dirty="0" smtClean="0">
                  <a:solidFill>
                    <a:schemeClr val="tx2">
                      <a:lumMod val="10000"/>
                    </a:schemeClr>
                  </a:solidFill>
                </a:rPr>
                <a:t>  </a:t>
              </a:r>
              <a:endParaRPr lang="fr-FR" sz="1600" b="1" i="1" dirty="0">
                <a:solidFill>
                  <a:schemeClr val="tx2">
                    <a:lumMod val="10000"/>
                  </a:schemeClr>
                </a:solidFill>
              </a:endParaRPr>
            </a:p>
          </p:txBody>
        </p:sp>
        <p:sp>
          <p:nvSpPr>
            <p:cNvPr id="62" name="Freeform 61"/>
            <p:cNvSpPr/>
            <p:nvPr/>
          </p:nvSpPr>
          <p:spPr>
            <a:xfrm>
              <a:off x="5047950" y="3269954"/>
              <a:ext cx="2813350" cy="588841"/>
            </a:xfrm>
            <a:custGeom>
              <a:avLst/>
              <a:gdLst>
                <a:gd name="connsiteX0" fmla="*/ 573528 w 2649412"/>
                <a:gd name="connsiteY0" fmla="*/ 0 h 576000"/>
                <a:gd name="connsiteX1" fmla="*/ 2361412 w 2649412"/>
                <a:gd name="connsiteY1" fmla="*/ 0 h 576000"/>
                <a:gd name="connsiteX2" fmla="*/ 2649412 w 2649412"/>
                <a:gd name="connsiteY2" fmla="*/ 288000 h 576000"/>
                <a:gd name="connsiteX3" fmla="*/ 2361412 w 2649412"/>
                <a:gd name="connsiteY3" fmla="*/ 576000 h 576000"/>
                <a:gd name="connsiteX4" fmla="*/ 165412 w 2649412"/>
                <a:gd name="connsiteY4" fmla="*/ 576000 h 576000"/>
                <a:gd name="connsiteX5" fmla="*/ 4388 w 2649412"/>
                <a:gd name="connsiteY5" fmla="*/ 526814 h 576000"/>
                <a:gd name="connsiteX6" fmla="*/ 0 w 2649412"/>
                <a:gd name="connsiteY6" fmla="*/ 523194 h 576000"/>
                <a:gd name="connsiteX7" fmla="*/ 5596 w 2649412"/>
                <a:gd name="connsiteY7" fmla="*/ 521003 h 576000"/>
                <a:gd name="connsiteX8" fmla="*/ 549897 w 2649412"/>
                <a:gd name="connsiteY8" fmla="*/ 41604 h 576000"/>
                <a:gd name="connsiteX9" fmla="*/ 573528 w 2649412"/>
                <a:gd name="connsiteY9" fmla="*/ 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9412" h="576000">
                  <a:moveTo>
                    <a:pt x="573528" y="0"/>
                  </a:moveTo>
                  <a:lnTo>
                    <a:pt x="2361412" y="0"/>
                  </a:lnTo>
                  <a:cubicBezTo>
                    <a:pt x="2520470" y="0"/>
                    <a:pt x="2649412" y="128942"/>
                    <a:pt x="2649412" y="288000"/>
                  </a:cubicBezTo>
                  <a:cubicBezTo>
                    <a:pt x="2649412" y="447058"/>
                    <a:pt x="2520470" y="576000"/>
                    <a:pt x="2361412" y="576000"/>
                  </a:cubicBezTo>
                  <a:lnTo>
                    <a:pt x="165412" y="576000"/>
                  </a:lnTo>
                  <a:cubicBezTo>
                    <a:pt x="105765" y="576000"/>
                    <a:pt x="50354" y="557868"/>
                    <a:pt x="4388" y="526814"/>
                  </a:cubicBezTo>
                  <a:lnTo>
                    <a:pt x="0" y="523194"/>
                  </a:lnTo>
                  <a:lnTo>
                    <a:pt x="5596" y="521003"/>
                  </a:lnTo>
                  <a:cubicBezTo>
                    <a:pt x="227608" y="420568"/>
                    <a:pt x="416504" y="252786"/>
                    <a:pt x="549897" y="41604"/>
                  </a:cubicBezTo>
                  <a:lnTo>
                    <a:pt x="573528" y="0"/>
                  </a:lnTo>
                  <a:close/>
                </a:path>
              </a:pathLst>
            </a:custGeom>
            <a:gradFill flip="none" rotWithShape="1">
              <a:gsLst>
                <a:gs pos="0">
                  <a:schemeClr val="accent4">
                    <a:lumMod val="67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2">
                      <a:lumMod val="10000"/>
                    </a:schemeClr>
                  </a:solidFill>
                  <a:latin typeface="Times New Roman" panose="02020603050405020304" pitchFamily="18" charset="0"/>
                  <a:cs typeface="Times New Roman" panose="02020603050405020304" pitchFamily="18" charset="0"/>
                </a:rPr>
                <a:t> </a:t>
              </a:r>
              <a:r>
                <a:rPr lang="fr-FR" sz="1600" b="1" dirty="0">
                  <a:solidFill>
                    <a:schemeClr val="tx2">
                      <a:lumMod val="10000"/>
                    </a:schemeClr>
                  </a:solidFill>
                  <a:latin typeface="Times New Roman" panose="02020603050405020304" pitchFamily="18" charset="0"/>
                  <a:cs typeface="Times New Roman" panose="02020603050405020304" pitchFamily="18" charset="0"/>
                </a:rPr>
                <a:t>Conception du modèle</a:t>
              </a:r>
              <a:endParaRPr lang="fr-FR" sz="1600" dirty="0"/>
            </a:p>
          </p:txBody>
        </p:sp>
      </p:grpSp>
      <p:grpSp>
        <p:nvGrpSpPr>
          <p:cNvPr id="64" name="Group 63"/>
          <p:cNvGrpSpPr/>
          <p:nvPr/>
        </p:nvGrpSpPr>
        <p:grpSpPr>
          <a:xfrm>
            <a:off x="1803382" y="4358177"/>
            <a:ext cx="2895932" cy="588841"/>
            <a:chOff x="4965368" y="3269954"/>
            <a:chExt cx="2895932" cy="588841"/>
          </a:xfrm>
        </p:grpSpPr>
        <p:sp>
          <p:nvSpPr>
            <p:cNvPr id="65" name="Freeform 64"/>
            <p:cNvSpPr/>
            <p:nvPr/>
          </p:nvSpPr>
          <p:spPr>
            <a:xfrm>
              <a:off x="4965368" y="3269954"/>
              <a:ext cx="696116" cy="523194"/>
            </a:xfrm>
            <a:custGeom>
              <a:avLst/>
              <a:gdLst>
                <a:gd name="connsiteX0" fmla="*/ 288000 w 696116"/>
                <a:gd name="connsiteY0" fmla="*/ 0 h 523194"/>
                <a:gd name="connsiteX1" fmla="*/ 696116 w 696116"/>
                <a:gd name="connsiteY1" fmla="*/ 0 h 523194"/>
                <a:gd name="connsiteX2" fmla="*/ 672485 w 696116"/>
                <a:gd name="connsiteY2" fmla="*/ 41604 h 523194"/>
                <a:gd name="connsiteX3" fmla="*/ 128184 w 696116"/>
                <a:gd name="connsiteY3" fmla="*/ 521003 h 523194"/>
                <a:gd name="connsiteX4" fmla="*/ 122588 w 696116"/>
                <a:gd name="connsiteY4" fmla="*/ 523194 h 523194"/>
                <a:gd name="connsiteX5" fmla="*/ 84353 w 696116"/>
                <a:gd name="connsiteY5" fmla="*/ 491647 h 523194"/>
                <a:gd name="connsiteX6" fmla="*/ 0 w 696116"/>
                <a:gd name="connsiteY6" fmla="*/ 288000 h 523194"/>
                <a:gd name="connsiteX7" fmla="*/ 288000 w 696116"/>
                <a:gd name="connsiteY7" fmla="*/ 0 h 52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116" h="523194">
                  <a:moveTo>
                    <a:pt x="288000" y="0"/>
                  </a:moveTo>
                  <a:lnTo>
                    <a:pt x="696116" y="0"/>
                  </a:lnTo>
                  <a:lnTo>
                    <a:pt x="672485" y="41604"/>
                  </a:lnTo>
                  <a:cubicBezTo>
                    <a:pt x="539092" y="252786"/>
                    <a:pt x="350196" y="420568"/>
                    <a:pt x="128184" y="521003"/>
                  </a:cubicBezTo>
                  <a:lnTo>
                    <a:pt x="122588" y="523194"/>
                  </a:lnTo>
                  <a:lnTo>
                    <a:pt x="84353" y="491647"/>
                  </a:lnTo>
                  <a:cubicBezTo>
                    <a:pt x="32236" y="439529"/>
                    <a:pt x="0" y="367529"/>
                    <a:pt x="0" y="288000"/>
                  </a:cubicBezTo>
                  <a:cubicBezTo>
                    <a:pt x="0" y="128942"/>
                    <a:pt x="128942" y="0"/>
                    <a:pt x="288000" y="0"/>
                  </a:cubicBezTo>
                  <a:close/>
                </a:path>
              </a:pathLst>
            </a:custGeom>
            <a:solidFill>
              <a:srgbClr val="6CF559"/>
            </a:solidFill>
            <a:ln>
              <a:noFill/>
            </a:ln>
            <a:effectLst>
              <a:outerShdw blurRad="50800" dist="50800" dir="54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i="1" dirty="0" smtClean="0">
                  <a:solidFill>
                    <a:schemeClr val="tx2">
                      <a:lumMod val="10000"/>
                    </a:schemeClr>
                  </a:solidFill>
                </a:rPr>
                <a:t>6</a:t>
              </a:r>
              <a:endParaRPr lang="fr-FR" sz="1600" dirty="0">
                <a:solidFill>
                  <a:schemeClr val="tx2">
                    <a:lumMod val="10000"/>
                  </a:schemeClr>
                </a:solidFill>
              </a:endParaRPr>
            </a:p>
            <a:p>
              <a:pPr algn="ctr"/>
              <a:r>
                <a:rPr lang="fr-FR" sz="1600" b="1" i="1" dirty="0" smtClean="0">
                  <a:solidFill>
                    <a:schemeClr val="tx2">
                      <a:lumMod val="10000"/>
                    </a:schemeClr>
                  </a:solidFill>
                </a:rPr>
                <a:t>  </a:t>
              </a:r>
              <a:endParaRPr lang="fr-FR" sz="1600" b="1" i="1" dirty="0">
                <a:solidFill>
                  <a:schemeClr val="tx2">
                    <a:lumMod val="10000"/>
                  </a:schemeClr>
                </a:solidFill>
              </a:endParaRPr>
            </a:p>
          </p:txBody>
        </p:sp>
        <p:sp>
          <p:nvSpPr>
            <p:cNvPr id="66" name="Freeform 65"/>
            <p:cNvSpPr/>
            <p:nvPr/>
          </p:nvSpPr>
          <p:spPr>
            <a:xfrm>
              <a:off x="5047950" y="3269954"/>
              <a:ext cx="2813350" cy="588841"/>
            </a:xfrm>
            <a:custGeom>
              <a:avLst/>
              <a:gdLst>
                <a:gd name="connsiteX0" fmla="*/ 573528 w 2649412"/>
                <a:gd name="connsiteY0" fmla="*/ 0 h 576000"/>
                <a:gd name="connsiteX1" fmla="*/ 2361412 w 2649412"/>
                <a:gd name="connsiteY1" fmla="*/ 0 h 576000"/>
                <a:gd name="connsiteX2" fmla="*/ 2649412 w 2649412"/>
                <a:gd name="connsiteY2" fmla="*/ 288000 h 576000"/>
                <a:gd name="connsiteX3" fmla="*/ 2361412 w 2649412"/>
                <a:gd name="connsiteY3" fmla="*/ 576000 h 576000"/>
                <a:gd name="connsiteX4" fmla="*/ 165412 w 2649412"/>
                <a:gd name="connsiteY4" fmla="*/ 576000 h 576000"/>
                <a:gd name="connsiteX5" fmla="*/ 4388 w 2649412"/>
                <a:gd name="connsiteY5" fmla="*/ 526814 h 576000"/>
                <a:gd name="connsiteX6" fmla="*/ 0 w 2649412"/>
                <a:gd name="connsiteY6" fmla="*/ 523194 h 576000"/>
                <a:gd name="connsiteX7" fmla="*/ 5596 w 2649412"/>
                <a:gd name="connsiteY7" fmla="*/ 521003 h 576000"/>
                <a:gd name="connsiteX8" fmla="*/ 549897 w 2649412"/>
                <a:gd name="connsiteY8" fmla="*/ 41604 h 576000"/>
                <a:gd name="connsiteX9" fmla="*/ 573528 w 2649412"/>
                <a:gd name="connsiteY9" fmla="*/ 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9412" h="576000">
                  <a:moveTo>
                    <a:pt x="573528" y="0"/>
                  </a:moveTo>
                  <a:lnTo>
                    <a:pt x="2361412" y="0"/>
                  </a:lnTo>
                  <a:cubicBezTo>
                    <a:pt x="2520470" y="0"/>
                    <a:pt x="2649412" y="128942"/>
                    <a:pt x="2649412" y="288000"/>
                  </a:cubicBezTo>
                  <a:cubicBezTo>
                    <a:pt x="2649412" y="447058"/>
                    <a:pt x="2520470" y="576000"/>
                    <a:pt x="2361412" y="576000"/>
                  </a:cubicBezTo>
                  <a:lnTo>
                    <a:pt x="165412" y="576000"/>
                  </a:lnTo>
                  <a:cubicBezTo>
                    <a:pt x="105765" y="576000"/>
                    <a:pt x="50354" y="557868"/>
                    <a:pt x="4388" y="526814"/>
                  </a:cubicBezTo>
                  <a:lnTo>
                    <a:pt x="0" y="523194"/>
                  </a:lnTo>
                  <a:lnTo>
                    <a:pt x="5596" y="521003"/>
                  </a:lnTo>
                  <a:cubicBezTo>
                    <a:pt x="227608" y="420568"/>
                    <a:pt x="416504" y="252786"/>
                    <a:pt x="549897" y="41604"/>
                  </a:cubicBezTo>
                  <a:lnTo>
                    <a:pt x="573528" y="0"/>
                  </a:lnTo>
                  <a:close/>
                </a:path>
              </a:pathLst>
            </a:custGeom>
            <a:gradFill flip="none" rotWithShape="1">
              <a:gsLst>
                <a:gs pos="0">
                  <a:schemeClr val="accent4">
                    <a:lumMod val="67000"/>
                  </a:schemeClr>
                </a:gs>
                <a:gs pos="100000">
                  <a:schemeClr val="accent4">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a:solidFill>
                    <a:schemeClr val="tx2">
                      <a:lumMod val="10000"/>
                    </a:schemeClr>
                  </a:solidFill>
                  <a:latin typeface="Times New Roman" panose="02020603050405020304" pitchFamily="18" charset="0"/>
                  <a:cs typeface="Times New Roman" panose="02020603050405020304" pitchFamily="18" charset="0"/>
                </a:rPr>
                <a:t> </a:t>
              </a:r>
              <a:r>
                <a:rPr lang="fr-FR" sz="2000" b="1" smtClean="0">
                  <a:solidFill>
                    <a:schemeClr val="tx2">
                      <a:lumMod val="10000"/>
                    </a:schemeClr>
                  </a:solidFill>
                  <a:latin typeface="Times New Roman" panose="02020603050405020304" pitchFamily="18" charset="0"/>
                  <a:cs typeface="Times New Roman" panose="02020603050405020304" pitchFamily="18" charset="0"/>
                </a:rPr>
                <a:t>   </a:t>
              </a:r>
              <a:r>
                <a:rPr lang="fr-FR" sz="1600" b="1" smtClean="0">
                  <a:solidFill>
                    <a:schemeClr val="tx2">
                      <a:lumMod val="10000"/>
                    </a:schemeClr>
                  </a:solidFill>
                  <a:latin typeface="Times New Roman" panose="02020603050405020304" pitchFamily="18" charset="0"/>
                  <a:cs typeface="Times New Roman" panose="02020603050405020304" pitchFamily="18" charset="0"/>
                </a:rPr>
                <a:t>Conclusion et perspective</a:t>
              </a:r>
              <a:endParaRPr lang="fr-FR" sz="1600"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257" y="0"/>
            <a:ext cx="4248743" cy="5143500"/>
          </a:xfrm>
          <a:prstGeom prst="rect">
            <a:avLst/>
          </a:prstGeom>
        </p:spPr>
      </p:pic>
    </p:spTree>
    <p:extLst>
      <p:ext uri="{BB962C8B-B14F-4D97-AF65-F5344CB8AC3E}">
        <p14:creationId xmlns:p14="http://schemas.microsoft.com/office/powerpoint/2010/main" val="3639203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80">
                                          <p:stCondLst>
                                            <p:cond delay="0"/>
                                          </p:stCondLst>
                                        </p:cTn>
                                        <p:tgtEl>
                                          <p:spTgt spid="44"/>
                                        </p:tgtEl>
                                      </p:cBhvr>
                                    </p:animEffect>
                                    <p:anim calcmode="lin" valueType="num">
                                      <p:cBhvr>
                                        <p:cTn id="1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23" dur="26">
                                          <p:stCondLst>
                                            <p:cond delay="650"/>
                                          </p:stCondLst>
                                        </p:cTn>
                                        <p:tgtEl>
                                          <p:spTgt spid="44"/>
                                        </p:tgtEl>
                                      </p:cBhvr>
                                      <p:to x="100000" y="60000"/>
                                    </p:animScale>
                                    <p:animScale>
                                      <p:cBhvr>
                                        <p:cTn id="24" dur="166" decel="50000">
                                          <p:stCondLst>
                                            <p:cond delay="676"/>
                                          </p:stCondLst>
                                        </p:cTn>
                                        <p:tgtEl>
                                          <p:spTgt spid="44"/>
                                        </p:tgtEl>
                                      </p:cBhvr>
                                      <p:to x="100000" y="100000"/>
                                    </p:animScale>
                                    <p:animScale>
                                      <p:cBhvr>
                                        <p:cTn id="25" dur="26">
                                          <p:stCondLst>
                                            <p:cond delay="1312"/>
                                          </p:stCondLst>
                                        </p:cTn>
                                        <p:tgtEl>
                                          <p:spTgt spid="44"/>
                                        </p:tgtEl>
                                      </p:cBhvr>
                                      <p:to x="100000" y="80000"/>
                                    </p:animScale>
                                    <p:animScale>
                                      <p:cBhvr>
                                        <p:cTn id="26" dur="166" decel="50000">
                                          <p:stCondLst>
                                            <p:cond delay="1338"/>
                                          </p:stCondLst>
                                        </p:cTn>
                                        <p:tgtEl>
                                          <p:spTgt spid="44"/>
                                        </p:tgtEl>
                                      </p:cBhvr>
                                      <p:to x="100000" y="100000"/>
                                    </p:animScale>
                                    <p:animScale>
                                      <p:cBhvr>
                                        <p:cTn id="27" dur="26">
                                          <p:stCondLst>
                                            <p:cond delay="1642"/>
                                          </p:stCondLst>
                                        </p:cTn>
                                        <p:tgtEl>
                                          <p:spTgt spid="44"/>
                                        </p:tgtEl>
                                      </p:cBhvr>
                                      <p:to x="100000" y="90000"/>
                                    </p:animScale>
                                    <p:animScale>
                                      <p:cBhvr>
                                        <p:cTn id="28" dur="166" decel="50000">
                                          <p:stCondLst>
                                            <p:cond delay="1668"/>
                                          </p:stCondLst>
                                        </p:cTn>
                                        <p:tgtEl>
                                          <p:spTgt spid="44"/>
                                        </p:tgtEl>
                                      </p:cBhvr>
                                      <p:to x="100000" y="100000"/>
                                    </p:animScale>
                                    <p:animScale>
                                      <p:cBhvr>
                                        <p:cTn id="29" dur="26">
                                          <p:stCondLst>
                                            <p:cond delay="1808"/>
                                          </p:stCondLst>
                                        </p:cTn>
                                        <p:tgtEl>
                                          <p:spTgt spid="44"/>
                                        </p:tgtEl>
                                      </p:cBhvr>
                                      <p:to x="100000" y="95000"/>
                                    </p:animScale>
                                    <p:animScale>
                                      <p:cBhvr>
                                        <p:cTn id="30" dur="166" decel="50000">
                                          <p:stCondLst>
                                            <p:cond delay="1834"/>
                                          </p:stCondLst>
                                        </p:cTn>
                                        <p:tgtEl>
                                          <p:spTgt spid="44"/>
                                        </p:tgtEl>
                                      </p:cBhvr>
                                      <p:to x="100000" y="100000"/>
                                    </p:animScale>
                                  </p:childTnLst>
                                </p:cTn>
                              </p:par>
                            </p:childTnLst>
                          </p:cTn>
                        </p:par>
                        <p:par>
                          <p:cTn id="31" fill="hold">
                            <p:stCondLst>
                              <p:cond delay="3500"/>
                            </p:stCondLst>
                            <p:childTnLst>
                              <p:par>
                                <p:cTn id="32" presetID="26" presetClass="entr" presetSubtype="0" fill="hold"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80">
                                          <p:stCondLst>
                                            <p:cond delay="0"/>
                                          </p:stCondLst>
                                        </p:cTn>
                                        <p:tgtEl>
                                          <p:spTgt spid="53"/>
                                        </p:tgtEl>
                                      </p:cBhvr>
                                    </p:animEffect>
                                    <p:anim calcmode="lin" valueType="num">
                                      <p:cBhvr>
                                        <p:cTn id="35"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40" dur="26">
                                          <p:stCondLst>
                                            <p:cond delay="650"/>
                                          </p:stCondLst>
                                        </p:cTn>
                                        <p:tgtEl>
                                          <p:spTgt spid="53"/>
                                        </p:tgtEl>
                                      </p:cBhvr>
                                      <p:to x="100000" y="60000"/>
                                    </p:animScale>
                                    <p:animScale>
                                      <p:cBhvr>
                                        <p:cTn id="41" dur="166" decel="50000">
                                          <p:stCondLst>
                                            <p:cond delay="676"/>
                                          </p:stCondLst>
                                        </p:cTn>
                                        <p:tgtEl>
                                          <p:spTgt spid="53"/>
                                        </p:tgtEl>
                                      </p:cBhvr>
                                      <p:to x="100000" y="100000"/>
                                    </p:animScale>
                                    <p:animScale>
                                      <p:cBhvr>
                                        <p:cTn id="42" dur="26">
                                          <p:stCondLst>
                                            <p:cond delay="1312"/>
                                          </p:stCondLst>
                                        </p:cTn>
                                        <p:tgtEl>
                                          <p:spTgt spid="53"/>
                                        </p:tgtEl>
                                      </p:cBhvr>
                                      <p:to x="100000" y="80000"/>
                                    </p:animScale>
                                    <p:animScale>
                                      <p:cBhvr>
                                        <p:cTn id="43" dur="166" decel="50000">
                                          <p:stCondLst>
                                            <p:cond delay="1338"/>
                                          </p:stCondLst>
                                        </p:cTn>
                                        <p:tgtEl>
                                          <p:spTgt spid="53"/>
                                        </p:tgtEl>
                                      </p:cBhvr>
                                      <p:to x="100000" y="100000"/>
                                    </p:animScale>
                                    <p:animScale>
                                      <p:cBhvr>
                                        <p:cTn id="44" dur="26">
                                          <p:stCondLst>
                                            <p:cond delay="1642"/>
                                          </p:stCondLst>
                                        </p:cTn>
                                        <p:tgtEl>
                                          <p:spTgt spid="53"/>
                                        </p:tgtEl>
                                      </p:cBhvr>
                                      <p:to x="100000" y="90000"/>
                                    </p:animScale>
                                    <p:animScale>
                                      <p:cBhvr>
                                        <p:cTn id="45" dur="166" decel="50000">
                                          <p:stCondLst>
                                            <p:cond delay="1668"/>
                                          </p:stCondLst>
                                        </p:cTn>
                                        <p:tgtEl>
                                          <p:spTgt spid="53"/>
                                        </p:tgtEl>
                                      </p:cBhvr>
                                      <p:to x="100000" y="100000"/>
                                    </p:animScale>
                                    <p:animScale>
                                      <p:cBhvr>
                                        <p:cTn id="46" dur="26">
                                          <p:stCondLst>
                                            <p:cond delay="1808"/>
                                          </p:stCondLst>
                                        </p:cTn>
                                        <p:tgtEl>
                                          <p:spTgt spid="53"/>
                                        </p:tgtEl>
                                      </p:cBhvr>
                                      <p:to x="100000" y="95000"/>
                                    </p:animScale>
                                    <p:animScale>
                                      <p:cBhvr>
                                        <p:cTn id="47" dur="166" decel="50000">
                                          <p:stCondLst>
                                            <p:cond delay="1834"/>
                                          </p:stCondLst>
                                        </p:cTn>
                                        <p:tgtEl>
                                          <p:spTgt spid="53"/>
                                        </p:tgtEl>
                                      </p:cBhvr>
                                      <p:to x="100000" y="100000"/>
                                    </p:animScale>
                                  </p:childTnLst>
                                </p:cTn>
                              </p:par>
                            </p:childTnLst>
                          </p:cTn>
                        </p:par>
                        <p:par>
                          <p:cTn id="48" fill="hold">
                            <p:stCondLst>
                              <p:cond delay="5500"/>
                            </p:stCondLst>
                            <p:childTnLst>
                              <p:par>
                                <p:cTn id="49" presetID="26"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down)">
                                      <p:cBhvr>
                                        <p:cTn id="51" dur="580">
                                          <p:stCondLst>
                                            <p:cond delay="0"/>
                                          </p:stCondLst>
                                        </p:cTn>
                                        <p:tgtEl>
                                          <p:spTgt spid="36"/>
                                        </p:tgtEl>
                                      </p:cBhvr>
                                    </p:animEffect>
                                    <p:anim calcmode="lin" valueType="num">
                                      <p:cBhvr>
                                        <p:cTn id="5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57" dur="26">
                                          <p:stCondLst>
                                            <p:cond delay="650"/>
                                          </p:stCondLst>
                                        </p:cTn>
                                        <p:tgtEl>
                                          <p:spTgt spid="36"/>
                                        </p:tgtEl>
                                      </p:cBhvr>
                                      <p:to x="100000" y="60000"/>
                                    </p:animScale>
                                    <p:animScale>
                                      <p:cBhvr>
                                        <p:cTn id="58" dur="166" decel="50000">
                                          <p:stCondLst>
                                            <p:cond delay="676"/>
                                          </p:stCondLst>
                                        </p:cTn>
                                        <p:tgtEl>
                                          <p:spTgt spid="36"/>
                                        </p:tgtEl>
                                      </p:cBhvr>
                                      <p:to x="100000" y="100000"/>
                                    </p:animScale>
                                    <p:animScale>
                                      <p:cBhvr>
                                        <p:cTn id="59" dur="26">
                                          <p:stCondLst>
                                            <p:cond delay="1312"/>
                                          </p:stCondLst>
                                        </p:cTn>
                                        <p:tgtEl>
                                          <p:spTgt spid="36"/>
                                        </p:tgtEl>
                                      </p:cBhvr>
                                      <p:to x="100000" y="80000"/>
                                    </p:animScale>
                                    <p:animScale>
                                      <p:cBhvr>
                                        <p:cTn id="60" dur="166" decel="50000">
                                          <p:stCondLst>
                                            <p:cond delay="1338"/>
                                          </p:stCondLst>
                                        </p:cTn>
                                        <p:tgtEl>
                                          <p:spTgt spid="36"/>
                                        </p:tgtEl>
                                      </p:cBhvr>
                                      <p:to x="100000" y="100000"/>
                                    </p:animScale>
                                    <p:animScale>
                                      <p:cBhvr>
                                        <p:cTn id="61" dur="26">
                                          <p:stCondLst>
                                            <p:cond delay="1642"/>
                                          </p:stCondLst>
                                        </p:cTn>
                                        <p:tgtEl>
                                          <p:spTgt spid="36"/>
                                        </p:tgtEl>
                                      </p:cBhvr>
                                      <p:to x="100000" y="90000"/>
                                    </p:animScale>
                                    <p:animScale>
                                      <p:cBhvr>
                                        <p:cTn id="62" dur="166" decel="50000">
                                          <p:stCondLst>
                                            <p:cond delay="1668"/>
                                          </p:stCondLst>
                                        </p:cTn>
                                        <p:tgtEl>
                                          <p:spTgt spid="36"/>
                                        </p:tgtEl>
                                      </p:cBhvr>
                                      <p:to x="100000" y="100000"/>
                                    </p:animScale>
                                    <p:animScale>
                                      <p:cBhvr>
                                        <p:cTn id="63" dur="26">
                                          <p:stCondLst>
                                            <p:cond delay="1808"/>
                                          </p:stCondLst>
                                        </p:cTn>
                                        <p:tgtEl>
                                          <p:spTgt spid="36"/>
                                        </p:tgtEl>
                                      </p:cBhvr>
                                      <p:to x="100000" y="95000"/>
                                    </p:animScale>
                                    <p:animScale>
                                      <p:cBhvr>
                                        <p:cTn id="64" dur="166" decel="50000">
                                          <p:stCondLst>
                                            <p:cond delay="1834"/>
                                          </p:stCondLst>
                                        </p:cTn>
                                        <p:tgtEl>
                                          <p:spTgt spid="36"/>
                                        </p:tgtEl>
                                      </p:cBhvr>
                                      <p:to x="100000" y="100000"/>
                                    </p:animScale>
                                  </p:childTnLst>
                                </p:cTn>
                              </p:par>
                            </p:childTnLst>
                          </p:cTn>
                        </p:par>
                        <p:par>
                          <p:cTn id="65" fill="hold">
                            <p:stCondLst>
                              <p:cond delay="7500"/>
                            </p:stCondLst>
                            <p:childTnLst>
                              <p:par>
                                <p:cTn id="66" presetID="26" presetClass="entr" presetSubtype="0" fill="hold" nodeType="after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wipe(down)">
                                      <p:cBhvr>
                                        <p:cTn id="68" dur="580">
                                          <p:stCondLst>
                                            <p:cond delay="0"/>
                                          </p:stCondLst>
                                        </p:cTn>
                                        <p:tgtEl>
                                          <p:spTgt spid="60"/>
                                        </p:tgtEl>
                                      </p:cBhvr>
                                    </p:animEffect>
                                    <p:anim calcmode="lin" valueType="num">
                                      <p:cBhvr>
                                        <p:cTn id="69"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74" dur="26">
                                          <p:stCondLst>
                                            <p:cond delay="650"/>
                                          </p:stCondLst>
                                        </p:cTn>
                                        <p:tgtEl>
                                          <p:spTgt spid="60"/>
                                        </p:tgtEl>
                                      </p:cBhvr>
                                      <p:to x="100000" y="60000"/>
                                    </p:animScale>
                                    <p:animScale>
                                      <p:cBhvr>
                                        <p:cTn id="75" dur="166" decel="50000">
                                          <p:stCondLst>
                                            <p:cond delay="676"/>
                                          </p:stCondLst>
                                        </p:cTn>
                                        <p:tgtEl>
                                          <p:spTgt spid="60"/>
                                        </p:tgtEl>
                                      </p:cBhvr>
                                      <p:to x="100000" y="100000"/>
                                    </p:animScale>
                                    <p:animScale>
                                      <p:cBhvr>
                                        <p:cTn id="76" dur="26">
                                          <p:stCondLst>
                                            <p:cond delay="1312"/>
                                          </p:stCondLst>
                                        </p:cTn>
                                        <p:tgtEl>
                                          <p:spTgt spid="60"/>
                                        </p:tgtEl>
                                      </p:cBhvr>
                                      <p:to x="100000" y="80000"/>
                                    </p:animScale>
                                    <p:animScale>
                                      <p:cBhvr>
                                        <p:cTn id="77" dur="166" decel="50000">
                                          <p:stCondLst>
                                            <p:cond delay="1338"/>
                                          </p:stCondLst>
                                        </p:cTn>
                                        <p:tgtEl>
                                          <p:spTgt spid="60"/>
                                        </p:tgtEl>
                                      </p:cBhvr>
                                      <p:to x="100000" y="100000"/>
                                    </p:animScale>
                                    <p:animScale>
                                      <p:cBhvr>
                                        <p:cTn id="78" dur="26">
                                          <p:stCondLst>
                                            <p:cond delay="1642"/>
                                          </p:stCondLst>
                                        </p:cTn>
                                        <p:tgtEl>
                                          <p:spTgt spid="60"/>
                                        </p:tgtEl>
                                      </p:cBhvr>
                                      <p:to x="100000" y="90000"/>
                                    </p:animScale>
                                    <p:animScale>
                                      <p:cBhvr>
                                        <p:cTn id="79" dur="166" decel="50000">
                                          <p:stCondLst>
                                            <p:cond delay="1668"/>
                                          </p:stCondLst>
                                        </p:cTn>
                                        <p:tgtEl>
                                          <p:spTgt spid="60"/>
                                        </p:tgtEl>
                                      </p:cBhvr>
                                      <p:to x="100000" y="100000"/>
                                    </p:animScale>
                                    <p:animScale>
                                      <p:cBhvr>
                                        <p:cTn id="80" dur="26">
                                          <p:stCondLst>
                                            <p:cond delay="1808"/>
                                          </p:stCondLst>
                                        </p:cTn>
                                        <p:tgtEl>
                                          <p:spTgt spid="60"/>
                                        </p:tgtEl>
                                      </p:cBhvr>
                                      <p:to x="100000" y="95000"/>
                                    </p:animScale>
                                    <p:animScale>
                                      <p:cBhvr>
                                        <p:cTn id="81" dur="166" decel="50000">
                                          <p:stCondLst>
                                            <p:cond delay="1834"/>
                                          </p:stCondLst>
                                        </p:cTn>
                                        <p:tgtEl>
                                          <p:spTgt spid="60"/>
                                        </p:tgtEl>
                                      </p:cBhvr>
                                      <p:to x="100000" y="100000"/>
                                    </p:animScale>
                                  </p:childTnLst>
                                </p:cTn>
                              </p:par>
                            </p:childTnLst>
                          </p:cTn>
                        </p:par>
                        <p:par>
                          <p:cTn id="82" fill="hold">
                            <p:stCondLst>
                              <p:cond delay="9500"/>
                            </p:stCondLst>
                            <p:childTnLst>
                              <p:par>
                                <p:cTn id="83" presetID="26" presetClass="entr" presetSubtype="0" fill="hold"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wipe(down)">
                                      <p:cBhvr>
                                        <p:cTn id="85" dur="580">
                                          <p:stCondLst>
                                            <p:cond delay="0"/>
                                          </p:stCondLst>
                                        </p:cTn>
                                        <p:tgtEl>
                                          <p:spTgt spid="56"/>
                                        </p:tgtEl>
                                      </p:cBhvr>
                                    </p:animEffect>
                                    <p:anim calcmode="lin" valueType="num">
                                      <p:cBhvr>
                                        <p:cTn id="86"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91" dur="26">
                                          <p:stCondLst>
                                            <p:cond delay="650"/>
                                          </p:stCondLst>
                                        </p:cTn>
                                        <p:tgtEl>
                                          <p:spTgt spid="56"/>
                                        </p:tgtEl>
                                      </p:cBhvr>
                                      <p:to x="100000" y="60000"/>
                                    </p:animScale>
                                    <p:animScale>
                                      <p:cBhvr>
                                        <p:cTn id="92" dur="166" decel="50000">
                                          <p:stCondLst>
                                            <p:cond delay="676"/>
                                          </p:stCondLst>
                                        </p:cTn>
                                        <p:tgtEl>
                                          <p:spTgt spid="56"/>
                                        </p:tgtEl>
                                      </p:cBhvr>
                                      <p:to x="100000" y="100000"/>
                                    </p:animScale>
                                    <p:animScale>
                                      <p:cBhvr>
                                        <p:cTn id="93" dur="26">
                                          <p:stCondLst>
                                            <p:cond delay="1312"/>
                                          </p:stCondLst>
                                        </p:cTn>
                                        <p:tgtEl>
                                          <p:spTgt spid="56"/>
                                        </p:tgtEl>
                                      </p:cBhvr>
                                      <p:to x="100000" y="80000"/>
                                    </p:animScale>
                                    <p:animScale>
                                      <p:cBhvr>
                                        <p:cTn id="94" dur="166" decel="50000">
                                          <p:stCondLst>
                                            <p:cond delay="1338"/>
                                          </p:stCondLst>
                                        </p:cTn>
                                        <p:tgtEl>
                                          <p:spTgt spid="56"/>
                                        </p:tgtEl>
                                      </p:cBhvr>
                                      <p:to x="100000" y="100000"/>
                                    </p:animScale>
                                    <p:animScale>
                                      <p:cBhvr>
                                        <p:cTn id="95" dur="26">
                                          <p:stCondLst>
                                            <p:cond delay="1642"/>
                                          </p:stCondLst>
                                        </p:cTn>
                                        <p:tgtEl>
                                          <p:spTgt spid="56"/>
                                        </p:tgtEl>
                                      </p:cBhvr>
                                      <p:to x="100000" y="90000"/>
                                    </p:animScale>
                                    <p:animScale>
                                      <p:cBhvr>
                                        <p:cTn id="96" dur="166" decel="50000">
                                          <p:stCondLst>
                                            <p:cond delay="1668"/>
                                          </p:stCondLst>
                                        </p:cTn>
                                        <p:tgtEl>
                                          <p:spTgt spid="56"/>
                                        </p:tgtEl>
                                      </p:cBhvr>
                                      <p:to x="100000" y="100000"/>
                                    </p:animScale>
                                    <p:animScale>
                                      <p:cBhvr>
                                        <p:cTn id="97" dur="26">
                                          <p:stCondLst>
                                            <p:cond delay="1808"/>
                                          </p:stCondLst>
                                        </p:cTn>
                                        <p:tgtEl>
                                          <p:spTgt spid="56"/>
                                        </p:tgtEl>
                                      </p:cBhvr>
                                      <p:to x="100000" y="95000"/>
                                    </p:animScale>
                                    <p:animScale>
                                      <p:cBhvr>
                                        <p:cTn id="98" dur="166" decel="50000">
                                          <p:stCondLst>
                                            <p:cond delay="1834"/>
                                          </p:stCondLst>
                                        </p:cTn>
                                        <p:tgtEl>
                                          <p:spTgt spid="56"/>
                                        </p:tgtEl>
                                      </p:cBhvr>
                                      <p:to x="100000" y="100000"/>
                                    </p:animScale>
                                  </p:childTnLst>
                                </p:cTn>
                              </p:par>
                            </p:childTnLst>
                          </p:cTn>
                        </p:par>
                        <p:par>
                          <p:cTn id="99" fill="hold">
                            <p:stCondLst>
                              <p:cond delay="11500"/>
                            </p:stCondLst>
                            <p:childTnLst>
                              <p:par>
                                <p:cTn id="100" presetID="26" presetClass="entr" presetSubtype="0" fill="hold" nodeType="after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down)">
                                      <p:cBhvr>
                                        <p:cTn id="102" dur="580">
                                          <p:stCondLst>
                                            <p:cond delay="0"/>
                                          </p:stCondLst>
                                        </p:cTn>
                                        <p:tgtEl>
                                          <p:spTgt spid="64"/>
                                        </p:tgtEl>
                                      </p:cBhvr>
                                    </p:animEffect>
                                    <p:anim calcmode="lin" valueType="num">
                                      <p:cBhvr>
                                        <p:cTn id="103"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08" dur="26">
                                          <p:stCondLst>
                                            <p:cond delay="650"/>
                                          </p:stCondLst>
                                        </p:cTn>
                                        <p:tgtEl>
                                          <p:spTgt spid="64"/>
                                        </p:tgtEl>
                                      </p:cBhvr>
                                      <p:to x="100000" y="60000"/>
                                    </p:animScale>
                                    <p:animScale>
                                      <p:cBhvr>
                                        <p:cTn id="109" dur="166" decel="50000">
                                          <p:stCondLst>
                                            <p:cond delay="676"/>
                                          </p:stCondLst>
                                        </p:cTn>
                                        <p:tgtEl>
                                          <p:spTgt spid="64"/>
                                        </p:tgtEl>
                                      </p:cBhvr>
                                      <p:to x="100000" y="100000"/>
                                    </p:animScale>
                                    <p:animScale>
                                      <p:cBhvr>
                                        <p:cTn id="110" dur="26">
                                          <p:stCondLst>
                                            <p:cond delay="1312"/>
                                          </p:stCondLst>
                                        </p:cTn>
                                        <p:tgtEl>
                                          <p:spTgt spid="64"/>
                                        </p:tgtEl>
                                      </p:cBhvr>
                                      <p:to x="100000" y="80000"/>
                                    </p:animScale>
                                    <p:animScale>
                                      <p:cBhvr>
                                        <p:cTn id="111" dur="166" decel="50000">
                                          <p:stCondLst>
                                            <p:cond delay="1338"/>
                                          </p:stCondLst>
                                        </p:cTn>
                                        <p:tgtEl>
                                          <p:spTgt spid="64"/>
                                        </p:tgtEl>
                                      </p:cBhvr>
                                      <p:to x="100000" y="100000"/>
                                    </p:animScale>
                                    <p:animScale>
                                      <p:cBhvr>
                                        <p:cTn id="112" dur="26">
                                          <p:stCondLst>
                                            <p:cond delay="1642"/>
                                          </p:stCondLst>
                                        </p:cTn>
                                        <p:tgtEl>
                                          <p:spTgt spid="64"/>
                                        </p:tgtEl>
                                      </p:cBhvr>
                                      <p:to x="100000" y="90000"/>
                                    </p:animScale>
                                    <p:animScale>
                                      <p:cBhvr>
                                        <p:cTn id="113" dur="166" decel="50000">
                                          <p:stCondLst>
                                            <p:cond delay="1668"/>
                                          </p:stCondLst>
                                        </p:cTn>
                                        <p:tgtEl>
                                          <p:spTgt spid="64"/>
                                        </p:tgtEl>
                                      </p:cBhvr>
                                      <p:to x="100000" y="100000"/>
                                    </p:animScale>
                                    <p:animScale>
                                      <p:cBhvr>
                                        <p:cTn id="114" dur="26">
                                          <p:stCondLst>
                                            <p:cond delay="1808"/>
                                          </p:stCondLst>
                                        </p:cTn>
                                        <p:tgtEl>
                                          <p:spTgt spid="64"/>
                                        </p:tgtEl>
                                      </p:cBhvr>
                                      <p:to x="100000" y="95000"/>
                                    </p:animScale>
                                    <p:animScale>
                                      <p:cBhvr>
                                        <p:cTn id="115" dur="166" decel="50000">
                                          <p:stCondLst>
                                            <p:cond delay="1834"/>
                                          </p:stCondLst>
                                        </p:cTn>
                                        <p:tgtEl>
                                          <p:spTgt spid="6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48965" y="1478318"/>
            <a:ext cx="3664920" cy="1154675"/>
          </a:xfrm>
          <a:prstGeom prst="rect">
            <a:avLst/>
          </a:prstGeom>
        </p:spPr>
        <p:txBody>
          <a:bodyPr wrap="square">
            <a:spAutoFit/>
          </a:bodyPr>
          <a:lstStyle/>
          <a:p>
            <a:pPr algn="just">
              <a:lnSpc>
                <a:spcPct val="150000"/>
              </a:lnSpc>
            </a:pPr>
            <a:r>
              <a:rPr lang="fr-FR" sz="1600" dirty="0">
                <a:latin typeface="Arial" panose="020B0604020202020204" pitchFamily="34" charset="0"/>
                <a:ea typeface="Calibri" panose="020F0502020204030204" pitchFamily="34" charset="0"/>
                <a:cs typeface="Arial" panose="020B0604020202020204" pitchFamily="34" charset="0"/>
              </a:rPr>
              <a:t>Le F1-score maintient en quelque sorte un équilibre entre la précision et le rappel pour votre </a:t>
            </a:r>
            <a:r>
              <a:rPr lang="fr-FR" sz="1600" dirty="0" smtClean="0">
                <a:latin typeface="Arial" panose="020B0604020202020204" pitchFamily="34" charset="0"/>
                <a:ea typeface="Calibri" panose="020F0502020204030204" pitchFamily="34" charset="0"/>
                <a:cs typeface="Arial" panose="020B0604020202020204" pitchFamily="34" charset="0"/>
              </a:rPr>
              <a:t>classificateur.</a:t>
            </a:r>
            <a:endParaRPr lang="fr-FR" sz="1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4262930" y="1048202"/>
            <a:ext cx="4644520" cy="3047097"/>
          </a:xfrm>
          <a:prstGeom prst="rect">
            <a:avLst/>
          </a:prstGeom>
          <a:ln>
            <a:solidFill>
              <a:schemeClr val="bg1">
                <a:lumMod val="50000"/>
              </a:schemeClr>
            </a:solidFill>
          </a:ln>
        </p:spPr>
      </p:pic>
      <mc:AlternateContent xmlns:mc="http://schemas.openxmlformats.org/markup-compatibility/2006" xmlns:a14="http://schemas.microsoft.com/office/drawing/2010/main">
        <mc:Choice Requires="a14">
          <p:sp>
            <p:nvSpPr>
              <p:cNvPr id="6" name="Rectangle 5"/>
              <p:cNvSpPr/>
              <p:nvPr/>
            </p:nvSpPr>
            <p:spPr>
              <a:xfrm>
                <a:off x="0" y="2632993"/>
                <a:ext cx="3813965" cy="771878"/>
              </a:xfrm>
              <a:prstGeom prst="rect">
                <a:avLst/>
              </a:prstGeom>
            </p:spPr>
            <p:txBody>
              <a:bodyPr wrap="square">
                <a:spAutoFit/>
              </a:bodyPr>
              <a:lstStyle/>
              <a:p>
                <a:pPr marL="457200">
                  <a:lnSpc>
                    <a:spcPct val="150000"/>
                  </a:lnSpc>
                  <a:spcBef>
                    <a:spcPts val="600"/>
                  </a:spcBef>
                  <a:spcAft>
                    <a:spcPts val="600"/>
                  </a:spcAft>
                </a:pPr>
                <a:r>
                  <a:rPr lang="en-US" sz="2000" b="1" dirty="0">
                    <a:solidFill>
                      <a:srgbClr val="000000"/>
                    </a:solidFill>
                    <a:ea typeface="Calibri" panose="020F0502020204030204" pitchFamily="34" charset="0"/>
                    <a:cs typeface="Times New Roman" panose="02020603050405020304" pitchFamily="18" charset="0"/>
                  </a:rPr>
                  <a:t>F1-Score = 2* </a:t>
                </a:r>
                <a14:m>
                  <m:oMath xmlns:m="http://schemas.openxmlformats.org/officeDocument/2006/math">
                    <m:f>
                      <m:fPr>
                        <m:ctrlPr>
                          <a:rPr lang="fr-FR" sz="20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𝐏𝐫𝐞𝐜𝐢𝐬𝐢𝐨𝐧</m:t>
                        </m:r>
                        <m:r>
                          <a:rPr lang="en-US" sz="2000" b="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0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𝐑𝐞𝐜𝐚𝐥𝐥</m:t>
                        </m:r>
                        <m:r>
                          <a:rPr lang="en-US" sz="2000" b="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num>
                      <m:den>
                        <m:r>
                          <a:rPr lang="en-US" sz="20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𝐏𝐫𝐞𝐜𝐢𝐬𝐢𝐨𝐧</m:t>
                        </m:r>
                        <m:r>
                          <a:rPr lang="en-US" sz="2000" b="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m:t>
                        </m:r>
                        <m:r>
                          <a:rPr lang="en-US" sz="20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𝐑𝐞𝐜𝐚𝐥𝐥</m:t>
                        </m:r>
                        <m:r>
                          <a:rPr lang="en-US" sz="2000" b="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en>
                    </m:f>
                  </m:oMath>
                </a14:m>
                <a:endParaRPr lang="fr-FR" sz="2000" b="1" dirty="0">
                  <a:solidFill>
                    <a:srgbClr val="171717"/>
                  </a:solidFill>
                  <a:effectLst/>
                  <a:ea typeface="Calibri" panose="020F0502020204030204" pitchFamily="34" charset="0"/>
                  <a:cs typeface="Arial" panose="020B0604020202020204" pitchFamily="34"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2632993"/>
                <a:ext cx="3813965" cy="771878"/>
              </a:xfrm>
              <a:prstGeom prst="rect">
                <a:avLst/>
              </a:prstGeom>
              <a:blipFill rotWithShape="0">
                <a:blip r:embed="rId4"/>
                <a:stretch>
                  <a:fillRect/>
                </a:stretch>
              </a:blipFill>
            </p:spPr>
            <p:txBody>
              <a:bodyPr/>
              <a:lstStyle/>
              <a:p>
                <a:r>
                  <a:rPr lang="fr-FR">
                    <a:noFill/>
                  </a:rPr>
                  <a:t> </a:t>
                </a:r>
              </a:p>
            </p:txBody>
          </p:sp>
        </mc:Fallback>
      </mc:AlternateContent>
      <p:sp>
        <p:nvSpPr>
          <p:cNvPr id="5" name="Slide Number Placeholder 4"/>
          <p:cNvSpPr>
            <a:spLocks noGrp="1"/>
          </p:cNvSpPr>
          <p:nvPr>
            <p:ph type="sldNum" sz="quarter" idx="12"/>
          </p:nvPr>
        </p:nvSpPr>
        <p:spPr>
          <a:xfrm>
            <a:off x="6585190" y="4556915"/>
            <a:ext cx="2133600" cy="273844"/>
          </a:xfrm>
        </p:spPr>
        <p:txBody>
          <a:bodyPr/>
          <a:lstStyle/>
          <a:p>
            <a:r>
              <a:rPr lang="en-US" sz="1600" b="1" dirty="0" smtClean="0">
                <a:solidFill>
                  <a:schemeClr val="tx1"/>
                </a:solidFill>
              </a:rPr>
              <a:t>14</a:t>
            </a:r>
            <a:endParaRPr lang="en-US" sz="1600" b="1" dirty="0">
              <a:solidFill>
                <a:schemeClr val="tx1"/>
              </a:solidFill>
            </a:endParaRPr>
          </a:p>
        </p:txBody>
      </p:sp>
      <p:sp>
        <p:nvSpPr>
          <p:cNvPr id="8" name="Google Shape;135;p27"/>
          <p:cNvSpPr txBox="1">
            <a:spLocks/>
          </p:cNvSpPr>
          <p:nvPr/>
        </p:nvSpPr>
        <p:spPr>
          <a:xfrm>
            <a:off x="448965" y="9007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Conception du modèle  </a:t>
            </a:r>
          </a:p>
        </p:txBody>
      </p:sp>
      <p:sp>
        <p:nvSpPr>
          <p:cNvPr id="10" name="TextBox 9"/>
          <p:cNvSpPr txBox="1"/>
          <p:nvPr/>
        </p:nvSpPr>
        <p:spPr>
          <a:xfrm>
            <a:off x="448965" y="811687"/>
            <a:ext cx="1451231" cy="400110"/>
          </a:xfrm>
          <a:prstGeom prst="rect">
            <a:avLst/>
          </a:prstGeom>
          <a:noFill/>
        </p:spPr>
        <p:txBody>
          <a:bodyPr wrap="none" rtlCol="0">
            <a:spAutoFit/>
          </a:bodyPr>
          <a:lstStyle>
            <a:defPPr>
              <a:defRPr lang="en-US"/>
            </a:defPPr>
            <a:lvl1pPr marL="285750" indent="-285750">
              <a:buFont typeface="Wingdings" panose="05000000000000000000" pitchFamily="2" charset="2"/>
              <a:buChar char="ü"/>
              <a:defRPr b="1">
                <a:solidFill>
                  <a:srgbClr val="08AC6A"/>
                </a:solidFill>
                <a:latin typeface="Times New Roman" panose="02020603050405020304" pitchFamily="18" charset="0"/>
                <a:cs typeface="Times New Roman" panose="02020603050405020304" pitchFamily="18" charset="0"/>
              </a:defRPr>
            </a:lvl1pPr>
          </a:lstStyle>
          <a:p>
            <a:r>
              <a:rPr lang="fr-FR" sz="2000" dirty="0" smtClean="0"/>
              <a:t>F1-Score</a:t>
            </a:r>
            <a:endParaRPr lang="fr-FR" dirty="0"/>
          </a:p>
        </p:txBody>
      </p:sp>
    </p:spTree>
    <p:extLst>
      <p:ext uri="{BB962C8B-B14F-4D97-AF65-F5344CB8AC3E}">
        <p14:creationId xmlns:p14="http://schemas.microsoft.com/office/powerpoint/2010/main" val="17926248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24B0FF5B-5857-4DD2-8316-525F7AB76D4C}"/>
              </a:ext>
            </a:extLst>
          </p:cNvPr>
          <p:cNvGrpSpPr/>
          <p:nvPr/>
        </p:nvGrpSpPr>
        <p:grpSpPr>
          <a:xfrm>
            <a:off x="3503065" y="1960930"/>
            <a:ext cx="5656368" cy="1253726"/>
            <a:chOff x="2175706" y="1502815"/>
            <a:chExt cx="6983727" cy="1711842"/>
          </a:xfrm>
        </p:grpSpPr>
        <p:sp>
          <p:nvSpPr>
            <p:cNvPr id="7" name="Rectangle 6">
              <a:extLst>
                <a:ext uri="{FF2B5EF4-FFF2-40B4-BE49-F238E27FC236}">
                  <a16:creationId xmlns="" xmlns:a16="http://schemas.microsoft.com/office/drawing/2014/main" id="{2FD24A37-A04F-4CF8-80D7-1D65CB9073FD}"/>
                </a:ext>
              </a:extLst>
            </p:cNvPr>
            <p:cNvSpPr/>
            <p:nvPr/>
          </p:nvSpPr>
          <p:spPr>
            <a:xfrm>
              <a:off x="2175706" y="1502815"/>
              <a:ext cx="6983727" cy="1711842"/>
            </a:xfrm>
            <a:prstGeom prst="rect">
              <a:avLst/>
            </a:prstGeom>
            <a:solidFill>
              <a:srgbClr val="31B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 xmlns:a16="http://schemas.microsoft.com/office/drawing/2014/main" id="{AE50E034-FB76-415F-B18C-807D285EA85C}"/>
                </a:ext>
              </a:extLst>
            </p:cNvPr>
            <p:cNvSpPr/>
            <p:nvPr/>
          </p:nvSpPr>
          <p:spPr>
            <a:xfrm>
              <a:off x="2175706" y="1502815"/>
              <a:ext cx="168406" cy="171184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40000"/>
                    <a:lumOff val="60000"/>
                  </a:schemeClr>
                </a:solidFill>
              </a:endParaRPr>
            </a:p>
          </p:txBody>
        </p:sp>
      </p:grpSp>
      <p:sp>
        <p:nvSpPr>
          <p:cNvPr id="9" name="TextBox 8">
            <a:extLst>
              <a:ext uri="{FF2B5EF4-FFF2-40B4-BE49-F238E27FC236}">
                <a16:creationId xmlns="" xmlns:a16="http://schemas.microsoft.com/office/drawing/2014/main" id="{948A2979-A456-4286-B8FC-8FF4C0C58EFD}"/>
              </a:ext>
            </a:extLst>
          </p:cNvPr>
          <p:cNvSpPr txBox="1"/>
          <p:nvPr/>
        </p:nvSpPr>
        <p:spPr>
          <a:xfrm>
            <a:off x="4045397" y="2264627"/>
            <a:ext cx="5666392" cy="646331"/>
          </a:xfrm>
          <a:prstGeom prst="rect">
            <a:avLst/>
          </a:prstGeom>
          <a:noFill/>
        </p:spPr>
        <p:txBody>
          <a:bodyPr wrap="square" rtlCol="0" anchor="ctr">
            <a:spAutoFit/>
          </a:bodyPr>
          <a:lstStyle/>
          <a:p>
            <a:r>
              <a:rPr lang="fr-FR" sz="3600" dirty="0">
                <a:solidFill>
                  <a:schemeClr val="bg1"/>
                </a:solidFill>
                <a:cs typeface="Arial" pitchFamily="34" charset="0"/>
              </a:rPr>
              <a:t>Réalisation </a:t>
            </a:r>
            <a:r>
              <a:rPr lang="fr-FR" sz="3600" dirty="0" smtClean="0">
                <a:solidFill>
                  <a:schemeClr val="bg1"/>
                </a:solidFill>
                <a:cs typeface="Arial" pitchFamily="34" charset="0"/>
              </a:rPr>
              <a:t>de Robot</a:t>
            </a:r>
            <a:endParaRPr lang="fr-FR" sz="3600" dirty="0">
              <a:solidFill>
                <a:schemeClr val="bg1"/>
              </a:solidFill>
              <a:cs typeface="Arial"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1181"/>
            <a:ext cx="2901395" cy="4120120"/>
          </a:xfrm>
          <a:prstGeom prst="rect">
            <a:avLst/>
          </a:prstGeom>
        </p:spPr>
      </p:pic>
    </p:spTree>
    <p:extLst>
      <p:ext uri="{BB962C8B-B14F-4D97-AF65-F5344CB8AC3E}">
        <p14:creationId xmlns:p14="http://schemas.microsoft.com/office/powerpoint/2010/main" val="37247875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2">
            <a:alpha val="16000"/>
          </a:schemeClr>
        </a:solidFill>
        <a:effectLst/>
      </p:bgPr>
    </p:bg>
    <p:spTree>
      <p:nvGrpSpPr>
        <p:cNvPr id="1" name=""/>
        <p:cNvGrpSpPr/>
        <p:nvPr/>
      </p:nvGrpSpPr>
      <p:grpSpPr>
        <a:xfrm>
          <a:off x="0" y="0"/>
          <a:ext cx="0" cy="0"/>
          <a:chOff x="0" y="0"/>
          <a:chExt cx="0" cy="0"/>
        </a:xfrm>
      </p:grpSpPr>
      <p:sp>
        <p:nvSpPr>
          <p:cNvPr id="2" name="Google Shape;135;p27"/>
          <p:cNvSpPr txBox="1">
            <a:spLocks/>
          </p:cNvSpPr>
          <p:nvPr/>
        </p:nvSpPr>
        <p:spPr>
          <a:xfrm>
            <a:off x="448965" y="9007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Réalisation </a:t>
            </a:r>
            <a:r>
              <a:rPr lang="fr-FR" sz="3600" b="1" dirty="0" smtClean="0">
                <a:solidFill>
                  <a:schemeClr val="tx1">
                    <a:lumMod val="50000"/>
                    <a:lumOff val="50000"/>
                  </a:schemeClr>
                </a:solidFill>
                <a:latin typeface="Arial" panose="020B0604020202020204" pitchFamily="34" charset="0"/>
                <a:cs typeface="Arial" panose="020B0604020202020204" pitchFamily="34" charset="0"/>
              </a:rPr>
              <a:t>de Robot</a:t>
            </a:r>
            <a:endParaRPr lang="fr-FR" sz="3600" b="1"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28" name="Group 27"/>
          <p:cNvGrpSpPr/>
          <p:nvPr/>
        </p:nvGrpSpPr>
        <p:grpSpPr>
          <a:xfrm>
            <a:off x="1653782" y="1273052"/>
            <a:ext cx="5811934" cy="3591204"/>
            <a:chOff x="2288162" y="1447188"/>
            <a:chExt cx="5533956" cy="3234201"/>
          </a:xfrm>
        </p:grpSpPr>
        <p:sp>
          <p:nvSpPr>
            <p:cNvPr id="3" name="Rectangle 2"/>
            <p:cNvSpPr/>
            <p:nvPr/>
          </p:nvSpPr>
          <p:spPr>
            <a:xfrm>
              <a:off x="2288162" y="1447188"/>
              <a:ext cx="5533956" cy="3054101"/>
            </a:xfrm>
            <a:prstGeom prst="rect">
              <a:avLst/>
            </a:prstGeom>
            <a:ln>
              <a:solidFill>
                <a:schemeClr val="bg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1100" dirty="0">
                <a:solidFill>
                  <a:schemeClr val="bg1">
                    <a:lumMod val="5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47577" y="1837768"/>
              <a:ext cx="1352710" cy="898718"/>
            </a:xfrm>
            <a:prstGeom prst="rect">
              <a:avLst/>
            </a:prstGeom>
          </p:spPr>
        </p:pic>
        <p:sp>
          <p:nvSpPr>
            <p:cNvPr id="5" name="TextBox 4"/>
            <p:cNvSpPr txBox="1"/>
            <p:nvPr/>
          </p:nvSpPr>
          <p:spPr>
            <a:xfrm>
              <a:off x="2288162" y="1543672"/>
              <a:ext cx="1781536" cy="277181"/>
            </a:xfrm>
            <a:prstGeom prst="rect">
              <a:avLst/>
            </a:prstGeom>
            <a:noFill/>
          </p:spPr>
          <p:txBody>
            <a:bodyPr wrap="none" rtlCol="0">
              <a:spAutoFit/>
            </a:bodyPr>
            <a:lstStyle/>
            <a:p>
              <a:pPr marL="0" lvl="2"/>
              <a:r>
                <a:rPr lang="fr-FR" sz="1400" b="1" dirty="0" smtClean="0">
                  <a:latin typeface="Times New Roman" panose="02020603050405020304" pitchFamily="18" charset="0"/>
                  <a:cs typeface="Times New Roman" panose="02020603050405020304" pitchFamily="18" charset="0"/>
                </a:rPr>
                <a:t> Carte Raspberry Pi 3</a:t>
              </a:r>
              <a:endParaRPr lang="fr-FR" sz="1400" dirty="0" smtClean="0">
                <a:latin typeface="Times New Roman" panose="02020603050405020304" pitchFamily="18" charset="0"/>
                <a:cs typeface="Times New Roman" panose="02020603050405020304" pitchFamily="18" charset="0"/>
              </a:endParaRPr>
            </a:p>
          </p:txBody>
        </p:sp>
        <p:pic>
          <p:nvPicPr>
            <p:cNvPr id="7" name="image39.jpeg"/>
            <p:cNvPicPr/>
            <p:nvPr/>
          </p:nvPicPr>
          <p:blipFill>
            <a:blip r:embed="rId4" cstate="print"/>
            <a:stretch>
              <a:fillRect/>
            </a:stretch>
          </p:blipFill>
          <p:spPr>
            <a:xfrm>
              <a:off x="4623273" y="2069967"/>
              <a:ext cx="863733" cy="581760"/>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rot="5400000">
              <a:off x="2592492" y="3189555"/>
              <a:ext cx="1073066" cy="1092139"/>
            </a:xfrm>
            <a:prstGeom prst="rect">
              <a:avLst/>
            </a:prstGeom>
          </p:spPr>
        </p:pic>
        <p:sp>
          <p:nvSpPr>
            <p:cNvPr id="11" name="TextBox 10"/>
            <p:cNvSpPr txBox="1"/>
            <p:nvPr/>
          </p:nvSpPr>
          <p:spPr>
            <a:xfrm>
              <a:off x="2467379" y="2963404"/>
              <a:ext cx="1192372" cy="277181"/>
            </a:xfrm>
            <a:prstGeom prst="rect">
              <a:avLst/>
            </a:prstGeom>
            <a:noFill/>
          </p:spPr>
          <p:txBody>
            <a:bodyPr wrap="none" rtlCol="0">
              <a:spAutoFit/>
            </a:bodyPr>
            <a:lstStyle/>
            <a:p>
              <a:r>
                <a:rPr lang="fr-FR" sz="1400" b="1" dirty="0" smtClean="0">
                  <a:latin typeface="Times New Roman" panose="02020603050405020304" pitchFamily="18" charset="0"/>
                  <a:cs typeface="Times New Roman" panose="02020603050405020304" pitchFamily="18" charset="0"/>
                </a:rPr>
                <a:t> Module L298</a:t>
              </a:r>
              <a:endParaRPr lang="fr-FR" sz="1400" b="1" dirty="0">
                <a:latin typeface="Times New Roman" panose="02020603050405020304" pitchFamily="18" charset="0"/>
                <a:cs typeface="Times New Roman" panose="02020603050405020304" pitchFamily="18" charset="0"/>
              </a:endParaRPr>
            </a:p>
          </p:txBody>
        </p:sp>
        <p:pic>
          <p:nvPicPr>
            <p:cNvPr id="12" name="image42.jpeg"/>
            <p:cNvPicPr/>
            <p:nvPr/>
          </p:nvPicPr>
          <p:blipFill>
            <a:blip r:embed="rId6" cstate="print"/>
            <a:stretch>
              <a:fillRect/>
            </a:stretch>
          </p:blipFill>
          <p:spPr>
            <a:xfrm>
              <a:off x="6478541" y="1890333"/>
              <a:ext cx="871917" cy="764637"/>
            </a:xfrm>
            <a:prstGeom prst="rect">
              <a:avLst/>
            </a:prstGeom>
          </p:spPr>
        </p:pic>
        <p:sp>
          <p:nvSpPr>
            <p:cNvPr id="14" name="TextBox 13"/>
            <p:cNvSpPr txBox="1"/>
            <p:nvPr/>
          </p:nvSpPr>
          <p:spPr>
            <a:xfrm>
              <a:off x="5438044" y="1540031"/>
              <a:ext cx="2364535" cy="277181"/>
            </a:xfrm>
            <a:prstGeom prst="rect">
              <a:avLst/>
            </a:prstGeom>
            <a:noFill/>
          </p:spPr>
          <p:txBody>
            <a:bodyPr wrap="none" rtlCol="0">
              <a:spAutoFit/>
            </a:bodyPr>
            <a:lstStyle/>
            <a:p>
              <a:pPr lvl="1"/>
              <a:r>
                <a:rPr lang="fr-FR" sz="1400" b="1" dirty="0" smtClean="0">
                  <a:latin typeface="Times New Roman" panose="02020603050405020304" pitchFamily="18" charset="0"/>
                  <a:cs typeface="Times New Roman" panose="02020603050405020304" pitchFamily="18" charset="0"/>
                </a:rPr>
                <a:t>Module </a:t>
              </a:r>
              <a:r>
                <a:rPr lang="fr-FR" sz="1400" b="1" dirty="0">
                  <a:latin typeface="Times New Roman" panose="02020603050405020304" pitchFamily="18" charset="0"/>
                  <a:cs typeface="Times New Roman" panose="02020603050405020304" pitchFamily="18" charset="0"/>
                </a:rPr>
                <a:t>suiveur de ligne</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2538" y="3154974"/>
              <a:ext cx="1485204" cy="1304467"/>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54639" y="2961670"/>
              <a:ext cx="1719719" cy="1719719"/>
            </a:xfrm>
            <a:prstGeom prst="rect">
              <a:avLst/>
            </a:prstGeom>
          </p:spPr>
        </p:pic>
        <p:sp>
          <p:nvSpPr>
            <p:cNvPr id="17" name="TextBox 16"/>
            <p:cNvSpPr txBox="1"/>
            <p:nvPr/>
          </p:nvSpPr>
          <p:spPr>
            <a:xfrm>
              <a:off x="6119529" y="2961670"/>
              <a:ext cx="1289996" cy="277181"/>
            </a:xfrm>
            <a:prstGeom prst="rect">
              <a:avLst/>
            </a:prstGeom>
            <a:noFill/>
          </p:spPr>
          <p:txBody>
            <a:bodyPr wrap="none" rtlCol="0">
              <a:spAutoFit/>
            </a:bodyPr>
            <a:lstStyle/>
            <a:p>
              <a:pPr lvl="1"/>
              <a:r>
                <a:rPr lang="fr-FR" sz="1400" b="1" dirty="0" smtClean="0">
                  <a:latin typeface="Times New Roman" panose="02020603050405020304" pitchFamily="18" charset="0"/>
                  <a:cs typeface="Times New Roman" panose="02020603050405020304" pitchFamily="18" charset="0"/>
                </a:rPr>
                <a:t>Kit robot</a:t>
              </a:r>
              <a:endParaRPr lang="fr-FR" sz="1400"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075219" y="2956086"/>
              <a:ext cx="1769082" cy="277181"/>
            </a:xfrm>
            <a:prstGeom prst="rect">
              <a:avLst/>
            </a:prstGeom>
            <a:noFill/>
          </p:spPr>
          <p:txBody>
            <a:bodyPr wrap="none" rtlCol="0">
              <a:spAutoFit/>
            </a:bodyPr>
            <a:lstStyle/>
            <a:p>
              <a:pPr lvl="1"/>
              <a:r>
                <a:rPr lang="fr-FR" sz="1400" b="1" dirty="0" smtClean="0">
                  <a:latin typeface="Times New Roman" panose="02020603050405020304" pitchFamily="18" charset="0"/>
                  <a:cs typeface="Times New Roman" panose="02020603050405020304" pitchFamily="18" charset="0"/>
                </a:rPr>
                <a:t>Carte Arduino  </a:t>
              </a:r>
              <a:endParaRPr lang="fr-FR" sz="1400" dirty="0"/>
            </a:p>
          </p:txBody>
        </p:sp>
      </p:grpSp>
      <p:sp>
        <p:nvSpPr>
          <p:cNvPr id="31" name="TextBox 30"/>
          <p:cNvSpPr txBox="1"/>
          <p:nvPr/>
        </p:nvSpPr>
        <p:spPr>
          <a:xfrm>
            <a:off x="448965" y="790961"/>
            <a:ext cx="2409634" cy="369332"/>
          </a:xfrm>
          <a:prstGeom prst="rect">
            <a:avLst/>
          </a:prstGeom>
          <a:noFill/>
        </p:spPr>
        <p:txBody>
          <a:bodyPr wrap="none" rtlCol="0">
            <a:spAutoFit/>
          </a:bodyPr>
          <a:lstStyle>
            <a:defPPr>
              <a:defRPr lang="en-US"/>
            </a:defPPr>
            <a:lvl1pPr marL="285750" indent="-285750">
              <a:buFont typeface="Wingdings" panose="05000000000000000000" pitchFamily="2" charset="2"/>
              <a:buChar char="v"/>
              <a:defRPr b="1">
                <a:solidFill>
                  <a:srgbClr val="31B3E7"/>
                </a:solidFill>
                <a:latin typeface="Arial" panose="020B0604020202020204" pitchFamily="34" charset="0"/>
                <a:cs typeface="Arial" panose="020B0604020202020204" pitchFamily="34" charset="0"/>
              </a:defRPr>
            </a:lvl1pPr>
          </a:lstStyle>
          <a:p>
            <a:r>
              <a:rPr lang="fr-FR" dirty="0"/>
              <a:t>Choix du matériel</a:t>
            </a:r>
          </a:p>
        </p:txBody>
      </p:sp>
      <p:sp>
        <p:nvSpPr>
          <p:cNvPr id="6" name="Slide Number Placeholder 5"/>
          <p:cNvSpPr>
            <a:spLocks noGrp="1"/>
          </p:cNvSpPr>
          <p:nvPr>
            <p:ph type="sldNum" sz="quarter" idx="12"/>
          </p:nvPr>
        </p:nvSpPr>
        <p:spPr>
          <a:xfrm>
            <a:off x="6630809" y="4654695"/>
            <a:ext cx="2133600" cy="273844"/>
          </a:xfrm>
        </p:spPr>
        <p:txBody>
          <a:bodyPr/>
          <a:lstStyle/>
          <a:p>
            <a:r>
              <a:rPr lang="en-US" sz="1600" b="1" dirty="0" smtClean="0">
                <a:solidFill>
                  <a:schemeClr val="tx1"/>
                </a:solidFill>
              </a:rPr>
              <a:t>15</a:t>
            </a:r>
            <a:endParaRPr lang="en-US" b="1" dirty="0">
              <a:solidFill>
                <a:schemeClr val="tx1"/>
              </a:solidFill>
            </a:endParaRPr>
          </a:p>
        </p:txBody>
      </p:sp>
      <p:sp>
        <p:nvSpPr>
          <p:cNvPr id="9" name="TextBox 8"/>
          <p:cNvSpPr txBox="1"/>
          <p:nvPr/>
        </p:nvSpPr>
        <p:spPr>
          <a:xfrm>
            <a:off x="4137942" y="1382959"/>
            <a:ext cx="803425" cy="307777"/>
          </a:xfrm>
          <a:prstGeom prst="rect">
            <a:avLst/>
          </a:prstGeom>
          <a:noFill/>
        </p:spPr>
        <p:txBody>
          <a:bodyPr wrap="none" rtlCol="0">
            <a:spAutoFit/>
          </a:bodyPr>
          <a:lstStyle/>
          <a:p>
            <a:r>
              <a:rPr lang="fr-FR" sz="1400" b="1" dirty="0" smtClean="0">
                <a:latin typeface="Times New Roman" panose="02020603050405020304" pitchFamily="18" charset="0"/>
                <a:cs typeface="Times New Roman" panose="02020603050405020304" pitchFamily="18" charset="0"/>
              </a:rPr>
              <a:t>Camera</a:t>
            </a:r>
            <a:endParaRPr lang="fr-FR"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92762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484175" y="797844"/>
            <a:ext cx="2653290" cy="369332"/>
          </a:xfrm>
          <a:prstGeom prst="rect">
            <a:avLst/>
          </a:prstGeom>
          <a:noFill/>
        </p:spPr>
        <p:txBody>
          <a:bodyPr wrap="none" rtlCol="0">
            <a:spAutoFit/>
          </a:bodyPr>
          <a:lstStyle>
            <a:defPPr>
              <a:defRPr lang="en-US"/>
            </a:defPPr>
            <a:lvl1pPr marL="285750" indent="-285750">
              <a:buFont typeface="Wingdings" panose="05000000000000000000" pitchFamily="2" charset="2"/>
              <a:buChar char="v"/>
              <a:defRPr b="1">
                <a:solidFill>
                  <a:srgbClr val="31B3E7"/>
                </a:solidFill>
                <a:latin typeface="Arial" panose="020B0604020202020204" pitchFamily="34" charset="0"/>
                <a:cs typeface="Arial" panose="020B0604020202020204" pitchFamily="34" charset="0"/>
              </a:defRPr>
            </a:lvl1pPr>
          </a:lstStyle>
          <a:p>
            <a:r>
              <a:rPr lang="fr-FR" dirty="0"/>
              <a:t>Schéma de Câblage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30" y="1432008"/>
            <a:ext cx="6561740" cy="3394204"/>
          </a:xfrm>
          <a:prstGeom prst="rect">
            <a:avLst/>
          </a:prstGeom>
          <a:noFill/>
          <a:ln>
            <a:solidFill>
              <a:schemeClr val="bg1">
                <a:lumMod val="50000"/>
              </a:schemeClr>
            </a:solidFill>
          </a:ln>
        </p:spPr>
      </p:pic>
      <p:sp>
        <p:nvSpPr>
          <p:cNvPr id="5" name="Slide Number Placeholder 4"/>
          <p:cNvSpPr>
            <a:spLocks noGrp="1"/>
          </p:cNvSpPr>
          <p:nvPr>
            <p:ph type="sldNum" sz="quarter" idx="12"/>
          </p:nvPr>
        </p:nvSpPr>
        <p:spPr>
          <a:xfrm>
            <a:off x="6709870" y="4689290"/>
            <a:ext cx="2133600" cy="273844"/>
          </a:xfrm>
        </p:spPr>
        <p:txBody>
          <a:bodyPr/>
          <a:lstStyle/>
          <a:p>
            <a:r>
              <a:rPr lang="en-US" sz="1600" b="1" dirty="0" smtClean="0">
                <a:solidFill>
                  <a:schemeClr val="tx1"/>
                </a:solidFill>
              </a:rPr>
              <a:t>16</a:t>
            </a:r>
            <a:endParaRPr lang="en-US" sz="1600" b="1" dirty="0">
              <a:solidFill>
                <a:schemeClr val="tx1"/>
              </a:solidFill>
            </a:endParaRPr>
          </a:p>
        </p:txBody>
      </p:sp>
      <p:sp>
        <p:nvSpPr>
          <p:cNvPr id="6" name="Google Shape;135;p27"/>
          <p:cNvSpPr txBox="1">
            <a:spLocks/>
          </p:cNvSpPr>
          <p:nvPr/>
        </p:nvSpPr>
        <p:spPr>
          <a:xfrm>
            <a:off x="448965" y="9007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Réalisation </a:t>
            </a:r>
            <a:r>
              <a:rPr lang="fr-FR" sz="3600" b="1" dirty="0" smtClean="0">
                <a:solidFill>
                  <a:schemeClr val="tx1">
                    <a:lumMod val="50000"/>
                    <a:lumOff val="50000"/>
                  </a:schemeClr>
                </a:solidFill>
                <a:latin typeface="Arial" panose="020B0604020202020204" pitchFamily="34" charset="0"/>
                <a:cs typeface="Arial" panose="020B0604020202020204" pitchFamily="34" charset="0"/>
              </a:rPr>
              <a:t>de Robot</a:t>
            </a:r>
            <a:endParaRPr lang="fr-FR" sz="3600" b="1"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48623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709870" y="4703441"/>
            <a:ext cx="2133600" cy="273844"/>
          </a:xfrm>
        </p:spPr>
        <p:txBody>
          <a:bodyPr/>
          <a:lstStyle/>
          <a:p>
            <a:r>
              <a:rPr lang="en-US" sz="1600" b="1" dirty="0" smtClean="0">
                <a:solidFill>
                  <a:schemeClr val="tx1"/>
                </a:solidFill>
              </a:rPr>
              <a:t>17</a:t>
            </a:r>
            <a:endParaRPr lang="en-US" sz="1600" b="1" dirty="0">
              <a:solidFill>
                <a:schemeClr val="tx1"/>
              </a:solidFill>
            </a:endParaRPr>
          </a:p>
        </p:txBody>
      </p:sp>
      <p:sp>
        <p:nvSpPr>
          <p:cNvPr id="6" name="Google Shape;135;p27"/>
          <p:cNvSpPr txBox="1">
            <a:spLocks/>
          </p:cNvSpPr>
          <p:nvPr/>
        </p:nvSpPr>
        <p:spPr>
          <a:xfrm>
            <a:off x="448965" y="9007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Réalisation </a:t>
            </a:r>
            <a:r>
              <a:rPr lang="fr-FR" sz="3600" b="1" dirty="0" smtClean="0">
                <a:solidFill>
                  <a:schemeClr val="tx1">
                    <a:lumMod val="50000"/>
                    <a:lumOff val="50000"/>
                  </a:schemeClr>
                </a:solidFill>
                <a:latin typeface="Arial" panose="020B0604020202020204" pitchFamily="34" charset="0"/>
                <a:cs typeface="Arial" panose="020B0604020202020204" pitchFamily="34" charset="0"/>
              </a:rPr>
              <a:t>de Robot</a:t>
            </a:r>
            <a:endParaRPr lang="fr-FR" sz="36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14" y="795517"/>
            <a:ext cx="7499173" cy="4181768"/>
          </a:xfrm>
          <a:prstGeom prst="rect">
            <a:avLst/>
          </a:prstGeom>
        </p:spPr>
      </p:pic>
    </p:spTree>
    <p:extLst>
      <p:ext uri="{BB962C8B-B14F-4D97-AF65-F5344CB8AC3E}">
        <p14:creationId xmlns:p14="http://schemas.microsoft.com/office/powerpoint/2010/main" val="34891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Google Shape;135;p27"/>
          <p:cNvSpPr txBox="1">
            <a:spLocks/>
          </p:cNvSpPr>
          <p:nvPr/>
        </p:nvSpPr>
        <p:spPr>
          <a:xfrm>
            <a:off x="448965" y="49527"/>
            <a:ext cx="4123035" cy="558323"/>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2800" b="1" dirty="0">
                <a:solidFill>
                  <a:schemeClr val="tx1">
                    <a:lumMod val="50000"/>
                    <a:lumOff val="50000"/>
                  </a:schemeClr>
                </a:solidFill>
                <a:latin typeface="Arial" panose="020B0604020202020204" pitchFamily="34" charset="0"/>
                <a:cs typeface="Arial" panose="020B0604020202020204" pitchFamily="34" charset="0"/>
              </a:rPr>
              <a:t>Réalisation </a:t>
            </a:r>
            <a:r>
              <a:rPr lang="fr-FR" sz="2800" b="1" dirty="0" smtClean="0">
                <a:solidFill>
                  <a:schemeClr val="tx1">
                    <a:lumMod val="50000"/>
                    <a:lumOff val="50000"/>
                  </a:schemeClr>
                </a:solidFill>
                <a:latin typeface="Arial" panose="020B0604020202020204" pitchFamily="34" charset="0"/>
                <a:cs typeface="Arial" panose="020B0604020202020204" pitchFamily="34" charset="0"/>
              </a:rPr>
              <a:t>de Robot</a:t>
            </a:r>
            <a:endParaRPr lang="fr-FR" sz="28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2" name="video">
            <a:hlinkClick r:id="" action="ppaction://media"/>
          </p:cNvPr>
          <p:cNvPicPr>
            <a:picLocks noChangeAspect="1"/>
          </p:cNvPicPr>
          <p:nvPr>
            <a:videoFile r:link="rId2"/>
            <p:extLst>
              <p:ext uri="{DAA4B4D4-6D71-4841-9C94-3DE7FCFB9230}">
                <p14:media xmlns:p14="http://schemas.microsoft.com/office/powerpoint/2010/main" r:embed="rId1">
                  <p14:fade in="1000" out="1000"/>
                </p14:media>
              </p:ext>
            </p:extLst>
          </p:nvPr>
        </p:nvPicPr>
        <p:blipFill>
          <a:blip r:embed="rId4"/>
          <a:stretch>
            <a:fillRect/>
          </a:stretch>
        </p:blipFill>
        <p:spPr>
          <a:xfrm>
            <a:off x="648663" y="557258"/>
            <a:ext cx="7846674" cy="441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85853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793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 fill="remove"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24B0FF5B-5857-4DD2-8316-525F7AB76D4C}"/>
              </a:ext>
            </a:extLst>
          </p:cNvPr>
          <p:cNvGrpSpPr/>
          <p:nvPr/>
        </p:nvGrpSpPr>
        <p:grpSpPr>
          <a:xfrm flipH="1">
            <a:off x="0" y="1902270"/>
            <a:ext cx="5656368" cy="1253726"/>
            <a:chOff x="2175706" y="1502815"/>
            <a:chExt cx="6983727" cy="1711842"/>
          </a:xfrm>
        </p:grpSpPr>
        <p:sp>
          <p:nvSpPr>
            <p:cNvPr id="7" name="Rectangle 6">
              <a:extLst>
                <a:ext uri="{FF2B5EF4-FFF2-40B4-BE49-F238E27FC236}">
                  <a16:creationId xmlns="" xmlns:a16="http://schemas.microsoft.com/office/drawing/2014/main" id="{2FD24A37-A04F-4CF8-80D7-1D65CB9073FD}"/>
                </a:ext>
              </a:extLst>
            </p:cNvPr>
            <p:cNvSpPr/>
            <p:nvPr/>
          </p:nvSpPr>
          <p:spPr>
            <a:xfrm>
              <a:off x="2175706" y="1502815"/>
              <a:ext cx="6983727" cy="1711842"/>
            </a:xfrm>
            <a:prstGeom prst="rect">
              <a:avLst/>
            </a:prstGeom>
            <a:solidFill>
              <a:srgbClr val="31B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 xmlns:a16="http://schemas.microsoft.com/office/drawing/2014/main" id="{AE50E034-FB76-415F-B18C-807D285EA85C}"/>
                </a:ext>
              </a:extLst>
            </p:cNvPr>
            <p:cNvSpPr/>
            <p:nvPr/>
          </p:nvSpPr>
          <p:spPr>
            <a:xfrm>
              <a:off x="2175706" y="1502815"/>
              <a:ext cx="168406" cy="171184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40000"/>
                    <a:lumOff val="60000"/>
                  </a:schemeClr>
                </a:solidFill>
              </a:endParaRPr>
            </a:p>
          </p:txBody>
        </p:sp>
      </p:grpSp>
      <p:sp>
        <p:nvSpPr>
          <p:cNvPr id="9" name="TextBox 8">
            <a:extLst>
              <a:ext uri="{FF2B5EF4-FFF2-40B4-BE49-F238E27FC236}">
                <a16:creationId xmlns="" xmlns:a16="http://schemas.microsoft.com/office/drawing/2014/main" id="{948A2979-A456-4286-B8FC-8FF4C0C58EFD}"/>
              </a:ext>
            </a:extLst>
          </p:cNvPr>
          <p:cNvSpPr txBox="1"/>
          <p:nvPr/>
        </p:nvSpPr>
        <p:spPr>
          <a:xfrm>
            <a:off x="143555" y="2205967"/>
            <a:ext cx="6344093" cy="646331"/>
          </a:xfrm>
          <a:prstGeom prst="rect">
            <a:avLst/>
          </a:prstGeom>
          <a:noFill/>
        </p:spPr>
        <p:txBody>
          <a:bodyPr wrap="square" rtlCol="0" anchor="ctr">
            <a:spAutoFit/>
          </a:bodyPr>
          <a:lstStyle/>
          <a:p>
            <a:r>
              <a:rPr lang="fr-FR" sz="3600" dirty="0">
                <a:solidFill>
                  <a:schemeClr val="bg1"/>
                </a:solidFill>
                <a:cs typeface="Arial" pitchFamily="34" charset="0"/>
              </a:rPr>
              <a:t>Conclusion et Perspectives </a:t>
            </a:r>
            <a:endParaRPr lang="en-US" sz="3600" dirty="0">
              <a:solidFill>
                <a:schemeClr val="bg1"/>
              </a:solidFill>
              <a:cs typeface="Arial"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42605" y="1023380"/>
            <a:ext cx="2901395" cy="4120120"/>
          </a:xfrm>
          <a:prstGeom prst="rect">
            <a:avLst/>
          </a:prstGeom>
        </p:spPr>
      </p:pic>
    </p:spTree>
    <p:extLst>
      <p:ext uri="{BB962C8B-B14F-4D97-AF65-F5344CB8AC3E}">
        <p14:creationId xmlns:p14="http://schemas.microsoft.com/office/powerpoint/2010/main" val="1278052519"/>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5;p27"/>
          <p:cNvSpPr txBox="1">
            <a:spLocks/>
          </p:cNvSpPr>
          <p:nvPr/>
        </p:nvSpPr>
        <p:spPr>
          <a:xfrm>
            <a:off x="448965" y="281175"/>
            <a:ext cx="6413610" cy="649217"/>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3600" b="1" dirty="0">
                <a:solidFill>
                  <a:schemeClr val="tx1">
                    <a:lumMod val="50000"/>
                    <a:lumOff val="50000"/>
                  </a:schemeClr>
                </a:solidFill>
                <a:latin typeface="Arial" panose="020B0604020202020204" pitchFamily="34" charset="0"/>
                <a:cs typeface="Arial" panose="020B0604020202020204" pitchFamily="34" charset="0"/>
              </a:rPr>
              <a:t>Conclusion et Perspectives </a:t>
            </a:r>
            <a:endParaRPr lang="en-US" sz="3600" b="1" dirty="0">
              <a:solidFill>
                <a:schemeClr val="tx1">
                  <a:lumMod val="50000"/>
                  <a:lumOff val="50000"/>
                </a:schemeClr>
              </a:solidFill>
              <a:latin typeface="Arial" panose="020B0604020202020204" pitchFamily="34" charset="0"/>
              <a:cs typeface="Arial" panose="020B0604020202020204" pitchFamily="34" charset="0"/>
            </a:endParaRPr>
          </a:p>
          <a:p>
            <a:pPr algn="l">
              <a:spcBef>
                <a:spcPts val="0"/>
              </a:spcBef>
            </a:pPr>
            <a:endParaRPr lang="fr-FR" sz="2000" i="1" dirty="0" smtClean="0">
              <a:solidFill>
                <a:schemeClr val="accent6">
                  <a:lumMod val="75000"/>
                </a:schemeClr>
              </a:solidFill>
              <a:latin typeface="Arial Black" panose="020B0A04020102020204" pitchFamily="34" charset="0"/>
            </a:endParaRPr>
          </a:p>
        </p:txBody>
      </p:sp>
      <p:sp>
        <p:nvSpPr>
          <p:cNvPr id="4" name="TextBox 3"/>
          <p:cNvSpPr txBox="1"/>
          <p:nvPr/>
        </p:nvSpPr>
        <p:spPr>
          <a:xfrm>
            <a:off x="494846" y="847863"/>
            <a:ext cx="1729961" cy="369332"/>
          </a:xfrm>
          <a:prstGeom prst="rect">
            <a:avLst/>
          </a:prstGeom>
          <a:noFill/>
        </p:spPr>
        <p:txBody>
          <a:bodyPr wrap="none" rtlCol="0">
            <a:spAutoFit/>
          </a:bodyPr>
          <a:lstStyle>
            <a:defPPr>
              <a:defRPr lang="en-US"/>
            </a:defPPr>
            <a:lvl1pPr marL="285750" indent="-285750">
              <a:buFont typeface="Wingdings" panose="05000000000000000000" pitchFamily="2" charset="2"/>
              <a:buChar char="v"/>
              <a:defRPr b="1">
                <a:solidFill>
                  <a:srgbClr val="31B3E7"/>
                </a:solidFill>
                <a:latin typeface="Arial" panose="020B0604020202020204" pitchFamily="34" charset="0"/>
                <a:cs typeface="Arial" panose="020B0604020202020204" pitchFamily="34" charset="0"/>
              </a:defRPr>
            </a:lvl1pPr>
          </a:lstStyle>
          <a:p>
            <a:r>
              <a:rPr lang="fr-FR" dirty="0"/>
              <a:t>Conclusion</a:t>
            </a:r>
          </a:p>
        </p:txBody>
      </p:sp>
      <p:sp>
        <p:nvSpPr>
          <p:cNvPr id="6" name="TextBox 5"/>
          <p:cNvSpPr txBox="1"/>
          <p:nvPr/>
        </p:nvSpPr>
        <p:spPr>
          <a:xfrm>
            <a:off x="517328" y="1217195"/>
            <a:ext cx="7319956" cy="1323439"/>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 Nous avons réalisé un robot Autonome basé sur l’intelligence artificielle qui va faire la reconnaissance des panneaux routiers d’une façon intelligente à base l’apprentissage profond on utilise un modèle CNN .</a:t>
            </a:r>
          </a:p>
          <a:p>
            <a:pPr algn="just"/>
            <a:r>
              <a:rPr lang="fr-FR" sz="1600" dirty="0">
                <a:latin typeface="Arial" panose="020B0604020202020204" pitchFamily="34" charset="0"/>
                <a:cs typeface="Arial" panose="020B0604020202020204" pitchFamily="34" charset="0"/>
              </a:rPr>
              <a:t>- Nous avons réussi à l’embarquement de notre système on </a:t>
            </a:r>
            <a:r>
              <a:rPr lang="fr-FR" sz="1600" dirty="0" smtClean="0">
                <a:latin typeface="Arial" panose="020B0604020202020204" pitchFamily="34" charset="0"/>
                <a:cs typeface="Arial" panose="020B0604020202020204" pitchFamily="34" charset="0"/>
              </a:rPr>
              <a:t>utilisant  </a:t>
            </a:r>
            <a:r>
              <a:rPr lang="fr-FR" sz="1600" dirty="0">
                <a:latin typeface="Arial" panose="020B0604020202020204" pitchFamily="34" charset="0"/>
                <a:cs typeface="Arial" panose="020B0604020202020204" pitchFamily="34" charset="0"/>
              </a:rPr>
              <a:t>les matériels choisis.  </a:t>
            </a:r>
            <a:endParaRPr lang="en-US" sz="1600" dirty="0">
              <a:latin typeface="Arial" panose="020B0604020202020204" pitchFamily="34" charset="0"/>
              <a:cs typeface="Arial" panose="020B0604020202020204" pitchFamily="34" charset="0"/>
            </a:endParaRPr>
          </a:p>
        </p:txBody>
      </p:sp>
      <p:sp>
        <p:nvSpPr>
          <p:cNvPr id="7" name="TextBox 6"/>
          <p:cNvSpPr txBox="1"/>
          <p:nvPr/>
        </p:nvSpPr>
        <p:spPr>
          <a:xfrm>
            <a:off x="519207" y="2634343"/>
            <a:ext cx="1896673" cy="369332"/>
          </a:xfrm>
          <a:prstGeom prst="rect">
            <a:avLst/>
          </a:prstGeom>
          <a:noFill/>
        </p:spPr>
        <p:txBody>
          <a:bodyPr wrap="none" rtlCol="0">
            <a:spAutoFit/>
          </a:bodyPr>
          <a:lstStyle>
            <a:defPPr>
              <a:defRPr lang="en-US"/>
            </a:defPPr>
            <a:lvl1pPr marL="285750" indent="-285750">
              <a:buFont typeface="Wingdings" panose="05000000000000000000" pitchFamily="2" charset="2"/>
              <a:buChar char="v"/>
              <a:defRPr b="1">
                <a:solidFill>
                  <a:srgbClr val="31B3E7"/>
                </a:solidFill>
                <a:latin typeface="Arial" panose="020B0604020202020204" pitchFamily="34" charset="0"/>
                <a:cs typeface="Arial" panose="020B0604020202020204" pitchFamily="34" charset="0"/>
              </a:defRPr>
            </a:lvl1pPr>
          </a:lstStyle>
          <a:p>
            <a:r>
              <a:rPr lang="fr-FR" dirty="0"/>
              <a:t>Perspectives</a:t>
            </a:r>
          </a:p>
        </p:txBody>
      </p:sp>
      <p:sp>
        <p:nvSpPr>
          <p:cNvPr id="8" name="TextBox 7"/>
          <p:cNvSpPr txBox="1"/>
          <p:nvPr/>
        </p:nvSpPr>
        <p:spPr>
          <a:xfrm>
            <a:off x="448965" y="3003675"/>
            <a:ext cx="7319956" cy="1569660"/>
          </a:xfrm>
          <a:prstGeom prst="rect">
            <a:avLst/>
          </a:prstGeom>
          <a:noFill/>
        </p:spPr>
        <p:txBody>
          <a:bodyPr wrap="square" rtlCol="0">
            <a:spAutoFit/>
          </a:bodyPr>
          <a:lstStyle/>
          <a:p>
            <a:pPr marL="285750" indent="-285750" algn="just">
              <a:buFontTx/>
              <a:buChar char="-"/>
            </a:pPr>
            <a:r>
              <a:rPr lang="fr-FR" sz="1600" dirty="0" smtClean="0">
                <a:latin typeface="Arial" panose="020B0604020202020204" pitchFamily="34" charset="0"/>
                <a:cs typeface="Arial" panose="020B0604020202020204" pitchFamily="34" charset="0"/>
              </a:rPr>
              <a:t>Ajouter des extension qui permettent  la vision dans la rue au cas de brouillard, tempête de sable ou au cas de l’obscurité .</a:t>
            </a:r>
          </a:p>
          <a:p>
            <a:pPr marL="285750" indent="-285750" algn="just">
              <a:buFontTx/>
              <a:buChar char="-"/>
            </a:pPr>
            <a:r>
              <a:rPr lang="fr-FR" sz="1600" dirty="0" smtClean="0">
                <a:latin typeface="Arial" panose="020B0604020202020204" pitchFamily="34" charset="0"/>
                <a:cs typeface="Arial" panose="020B0604020202020204" pitchFamily="34" charset="0"/>
              </a:rPr>
              <a:t>Détecter des objets mobiles qui peuvent surgir a tous moment devant le robot ou la voiture et réagir en faisant fonctionner le système de airbag face au danger.</a:t>
            </a:r>
            <a:endParaRPr lang="fr-FR"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a:xfrm>
            <a:off x="6557165" y="4556915"/>
            <a:ext cx="2133600" cy="273844"/>
          </a:xfrm>
        </p:spPr>
        <p:txBody>
          <a:bodyPr/>
          <a:lstStyle/>
          <a:p>
            <a:r>
              <a:rPr lang="en-US" sz="1600" b="1" dirty="0" smtClean="0">
                <a:solidFill>
                  <a:schemeClr val="tx1"/>
                </a:solidFill>
              </a:rPr>
              <a:t>18</a:t>
            </a:r>
            <a:endParaRPr lang="en-US" sz="1600" b="1" dirty="0">
              <a:solidFill>
                <a:schemeClr val="tx1"/>
              </a:solidFill>
            </a:endParaRPr>
          </a:p>
        </p:txBody>
      </p:sp>
    </p:spTree>
    <p:extLst>
      <p:ext uri="{BB962C8B-B14F-4D97-AF65-F5344CB8AC3E}">
        <p14:creationId xmlns:p14="http://schemas.microsoft.com/office/powerpoint/2010/main" val="39655930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41;p26"/>
          <p:cNvSpPr txBox="1">
            <a:spLocks/>
          </p:cNvSpPr>
          <p:nvPr/>
        </p:nvSpPr>
        <p:spPr>
          <a:xfrm>
            <a:off x="2049929" y="3029865"/>
            <a:ext cx="4772432" cy="783484"/>
          </a:xfrm>
          <a:prstGeom prst="rect">
            <a:avLst/>
          </a:prstGeom>
          <a:noFill/>
          <a:ln>
            <a:noFill/>
          </a:ln>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324A5E"/>
              </a:buClr>
              <a:buSzPts val="8000"/>
              <a:buFont typeface="Century Gothic"/>
              <a:buNone/>
            </a:pPr>
            <a:r>
              <a:rPr lang="fr-FR" sz="4000" b="1" dirty="0">
                <a:ln w="6600">
                  <a:solidFill>
                    <a:schemeClr val="accent2"/>
                  </a:solidFill>
                  <a:prstDash val="solid"/>
                </a:ln>
                <a:solidFill>
                  <a:srgbClr val="FFFFFF"/>
                </a:solidFill>
                <a:effectLst>
                  <a:outerShdw dist="38100" dir="2700000" algn="tl" rotWithShape="0">
                    <a:schemeClr val="accent2"/>
                  </a:outerShdw>
                </a:effectLst>
                <a:latin typeface="Century Gothic"/>
                <a:ea typeface="Century Gothic"/>
                <a:cs typeface="Century Gothic"/>
                <a:sym typeface="Century Gothic"/>
              </a:rPr>
              <a:t>Merci pour votre attention </a:t>
            </a:r>
          </a:p>
        </p:txBody>
      </p:sp>
      <p:pic>
        <p:nvPicPr>
          <p:cNvPr id="3" name="Google Shape;1342;p26"/>
          <p:cNvPicPr preferRelativeResize="0"/>
          <p:nvPr/>
        </p:nvPicPr>
        <p:blipFill rotWithShape="1">
          <a:blip r:embed="rId2">
            <a:alphaModFix/>
          </a:blip>
          <a:srcRect/>
          <a:stretch/>
        </p:blipFill>
        <p:spPr>
          <a:xfrm>
            <a:off x="3690786" y="1027560"/>
            <a:ext cx="1490715" cy="1391486"/>
          </a:xfrm>
          <a:prstGeom prst="rect">
            <a:avLst/>
          </a:prstGeom>
          <a:noFill/>
          <a:ln>
            <a:noFill/>
          </a:ln>
        </p:spPr>
      </p:pic>
      <p:cxnSp>
        <p:nvCxnSpPr>
          <p:cNvPr id="4" name="Google Shape;1343;p26"/>
          <p:cNvCxnSpPr/>
          <p:nvPr/>
        </p:nvCxnSpPr>
        <p:spPr>
          <a:xfrm>
            <a:off x="3156124" y="2724455"/>
            <a:ext cx="2560041" cy="0"/>
          </a:xfrm>
          <a:prstGeom prst="straightConnector1">
            <a:avLst/>
          </a:prstGeom>
          <a:noFill/>
          <a:ln w="19050" cap="flat" cmpd="sng">
            <a:solidFill>
              <a:srgbClr val="3F5378"/>
            </a:solidFill>
            <a:prstDash val="solid"/>
            <a:round/>
            <a:headEnd type="none" w="sm" len="sm"/>
            <a:tailEnd type="none" w="sm" len="sm"/>
          </a:ln>
        </p:spPr>
      </p:cxnSp>
    </p:spTree>
    <p:extLst>
      <p:ext uri="{BB962C8B-B14F-4D97-AF65-F5344CB8AC3E}">
        <p14:creationId xmlns:p14="http://schemas.microsoft.com/office/powerpoint/2010/main" val="208993017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24B0FF5B-5857-4DD2-8316-525F7AB76D4C}"/>
              </a:ext>
            </a:extLst>
          </p:cNvPr>
          <p:cNvGrpSpPr/>
          <p:nvPr/>
        </p:nvGrpSpPr>
        <p:grpSpPr>
          <a:xfrm>
            <a:off x="3503065" y="1960930"/>
            <a:ext cx="5656368" cy="1253726"/>
            <a:chOff x="2175706" y="1502815"/>
            <a:chExt cx="6983727" cy="1711842"/>
          </a:xfrm>
        </p:grpSpPr>
        <p:sp>
          <p:nvSpPr>
            <p:cNvPr id="7" name="Rectangle 6">
              <a:extLst>
                <a:ext uri="{FF2B5EF4-FFF2-40B4-BE49-F238E27FC236}">
                  <a16:creationId xmlns="" xmlns:a16="http://schemas.microsoft.com/office/drawing/2014/main" id="{2FD24A37-A04F-4CF8-80D7-1D65CB9073FD}"/>
                </a:ext>
              </a:extLst>
            </p:cNvPr>
            <p:cNvSpPr/>
            <p:nvPr/>
          </p:nvSpPr>
          <p:spPr>
            <a:xfrm>
              <a:off x="2175706" y="1502815"/>
              <a:ext cx="6983727" cy="1711842"/>
            </a:xfrm>
            <a:prstGeom prst="rect">
              <a:avLst/>
            </a:prstGeom>
            <a:solidFill>
              <a:srgbClr val="31B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 xmlns:a16="http://schemas.microsoft.com/office/drawing/2014/main" id="{AE50E034-FB76-415F-B18C-807D285EA85C}"/>
                </a:ext>
              </a:extLst>
            </p:cNvPr>
            <p:cNvSpPr/>
            <p:nvPr/>
          </p:nvSpPr>
          <p:spPr>
            <a:xfrm>
              <a:off x="2175706" y="1502815"/>
              <a:ext cx="168406" cy="171184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40000"/>
                    <a:lumOff val="60000"/>
                  </a:schemeClr>
                </a:solidFill>
              </a:endParaRPr>
            </a:p>
          </p:txBody>
        </p:sp>
      </p:grpSp>
      <p:sp>
        <p:nvSpPr>
          <p:cNvPr id="9" name="TextBox 8">
            <a:extLst>
              <a:ext uri="{FF2B5EF4-FFF2-40B4-BE49-F238E27FC236}">
                <a16:creationId xmlns="" xmlns:a16="http://schemas.microsoft.com/office/drawing/2014/main" id="{948A2979-A456-4286-B8FC-8FF4C0C58EFD}"/>
              </a:ext>
            </a:extLst>
          </p:cNvPr>
          <p:cNvSpPr txBox="1"/>
          <p:nvPr/>
        </p:nvSpPr>
        <p:spPr>
          <a:xfrm>
            <a:off x="4241133" y="2203072"/>
            <a:ext cx="6344093" cy="769441"/>
          </a:xfrm>
          <a:prstGeom prst="rect">
            <a:avLst/>
          </a:prstGeom>
          <a:noFill/>
        </p:spPr>
        <p:txBody>
          <a:bodyPr wrap="square" rtlCol="0" anchor="ctr">
            <a:spAutoFit/>
          </a:bodyPr>
          <a:lstStyle/>
          <a:p>
            <a:r>
              <a:rPr lang="en-US" altLang="ko-KR" sz="4400" dirty="0" smtClean="0">
                <a:solidFill>
                  <a:schemeClr val="bg1"/>
                </a:solidFill>
                <a:cs typeface="Arial" pitchFamily="34" charset="0"/>
              </a:rPr>
              <a:t>Introduction</a:t>
            </a:r>
            <a:endParaRPr lang="ko-KR" altLang="en-US" sz="4800" dirty="0">
              <a:solidFill>
                <a:schemeClr val="bg1"/>
              </a:solidFill>
              <a:cs typeface="Arial"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1181"/>
            <a:ext cx="2901395" cy="4120120"/>
          </a:xfrm>
          <a:prstGeom prst="rect">
            <a:avLst/>
          </a:prstGeom>
        </p:spPr>
      </p:pic>
    </p:spTree>
    <p:extLst>
      <p:ext uri="{BB962C8B-B14F-4D97-AF65-F5344CB8AC3E}">
        <p14:creationId xmlns:p14="http://schemas.microsoft.com/office/powerpoint/2010/main" val="2947361274"/>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135;p27"/>
          <p:cNvSpPr txBox="1">
            <a:spLocks/>
          </p:cNvSpPr>
          <p:nvPr/>
        </p:nvSpPr>
        <p:spPr>
          <a:xfrm>
            <a:off x="465306" y="147465"/>
            <a:ext cx="3206805"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4400" dirty="0">
                <a:solidFill>
                  <a:schemeClr val="tx1">
                    <a:lumMod val="50000"/>
                    <a:lumOff val="50000"/>
                  </a:schemeClr>
                </a:solidFill>
                <a:latin typeface="Arial" panose="020B0604020202020204" pitchFamily="34" charset="0"/>
                <a:cs typeface="Arial" panose="020B0604020202020204" pitchFamily="34" charset="0"/>
              </a:rPr>
              <a:t>Introduction</a:t>
            </a:r>
            <a:r>
              <a:rPr lang="fr-FR" sz="2000" b="1" i="1" dirty="0" smtClean="0">
                <a:ln w="12700" cmpd="sng">
                  <a:solidFill>
                    <a:schemeClr val="accent4"/>
                  </a:solidFill>
                  <a:prstDash val="solid"/>
                </a:ln>
                <a:solidFill>
                  <a:schemeClr val="tx1">
                    <a:lumMod val="50000"/>
                    <a:lumOff val="50000"/>
                  </a:schemeClr>
                </a:solidFill>
                <a:latin typeface="Rockwell Extra Bold" panose="02060903040505020403" pitchFamily="18" charset="0"/>
              </a:rPr>
              <a:t> </a:t>
            </a:r>
            <a:r>
              <a:rPr lang="fr-FR" sz="2000" i="1" dirty="0" smtClean="0">
                <a:solidFill>
                  <a:schemeClr val="tx1">
                    <a:lumMod val="50000"/>
                    <a:lumOff val="50000"/>
                  </a:schemeClr>
                </a:solidFill>
                <a:latin typeface="Rockwell Extra Bold" panose="02060903040505020403" pitchFamily="18" charset="0"/>
              </a:rPr>
              <a:t> </a:t>
            </a:r>
            <a:endParaRPr lang="fr-FR" sz="2000" i="1" dirty="0" smtClean="0">
              <a:solidFill>
                <a:schemeClr val="tx1">
                  <a:lumMod val="50000"/>
                  <a:lumOff val="50000"/>
                </a:schemeClr>
              </a:solidFill>
              <a:latin typeface="Arial Black" panose="020B0A04020102020204" pitchFamily="34" charset="0"/>
            </a:endParaRPr>
          </a:p>
        </p:txBody>
      </p:sp>
      <p:sp>
        <p:nvSpPr>
          <p:cNvPr id="6" name="TextBox 5"/>
          <p:cNvSpPr txBox="1"/>
          <p:nvPr/>
        </p:nvSpPr>
        <p:spPr>
          <a:xfrm>
            <a:off x="510570" y="1044700"/>
            <a:ext cx="3904827" cy="2677656"/>
          </a:xfrm>
          <a:prstGeom prst="rect">
            <a:avLst/>
          </a:prstGeom>
          <a:noFill/>
        </p:spPr>
        <p:txBody>
          <a:bodyPr wrap="square" rtlCol="0">
            <a:spAutoFit/>
          </a:bodyPr>
          <a:lstStyle/>
          <a:p>
            <a:pPr algn="just">
              <a:lnSpc>
                <a:spcPct val="150000"/>
              </a:lnSpc>
            </a:pPr>
            <a:r>
              <a:rPr lang="fr-FR" sz="1600" dirty="0">
                <a:latin typeface="Arial" panose="020B0604020202020204" pitchFamily="34" charset="0"/>
                <a:cs typeface="Arial" panose="020B0604020202020204" pitchFamily="34" charset="0"/>
              </a:rPr>
              <a:t>Le concept de l’intelligence artificielle est de faire penser les machines comme les humains</a:t>
            </a:r>
            <a:r>
              <a:rPr lang="fr-FR" sz="1600" dirty="0" smtClean="0">
                <a:latin typeface="Arial" panose="020B0604020202020204" pitchFamily="34" charset="0"/>
                <a:cs typeface="Arial" panose="020B0604020202020204" pitchFamily="34" charset="0"/>
              </a:rPr>
              <a:t>, en </a:t>
            </a:r>
            <a:r>
              <a:rPr lang="fr-FR" sz="1600" dirty="0">
                <a:latin typeface="Arial" panose="020B0604020202020204" pitchFamily="34" charset="0"/>
                <a:cs typeface="Arial" panose="020B0604020202020204" pitchFamily="34" charset="0"/>
              </a:rPr>
              <a:t>effet cette technique se développe chaque jour et fait un grand progrès dans différents domaines notamment la robotique et les voitures autonomes.</a:t>
            </a:r>
          </a:p>
        </p:txBody>
      </p:sp>
      <p:sp>
        <p:nvSpPr>
          <p:cNvPr id="2" name="Slide Number Placeholder 1"/>
          <p:cNvSpPr>
            <a:spLocks noGrp="1"/>
          </p:cNvSpPr>
          <p:nvPr>
            <p:ph type="sldNum" sz="quarter" idx="12"/>
          </p:nvPr>
        </p:nvSpPr>
        <p:spPr>
          <a:xfrm>
            <a:off x="360000" y="4680000"/>
            <a:ext cx="301140" cy="273844"/>
          </a:xfrm>
        </p:spPr>
        <p:txBody>
          <a:bodyPr/>
          <a:lstStyle/>
          <a:p>
            <a:r>
              <a:rPr lang="en-US" sz="1600" b="1" dirty="0" smtClean="0">
                <a:solidFill>
                  <a:schemeClr val="tx1"/>
                </a:solidFill>
              </a:rPr>
              <a:t>1</a:t>
            </a:r>
            <a:endParaRPr lang="en-US" sz="1600" b="1" dirty="0">
              <a:solidFill>
                <a:schemeClr val="tx1"/>
              </a:solidFill>
            </a:endParaRPr>
          </a:p>
        </p:txBody>
      </p:sp>
      <p:pic>
        <p:nvPicPr>
          <p:cNvPr id="11" name="Picture 10"/>
          <p:cNvPicPr>
            <a:picLocks noChangeAspect="1"/>
          </p:cNvPicPr>
          <p:nvPr/>
        </p:nvPicPr>
        <p:blipFill>
          <a:blip r:embed="rId3"/>
          <a:stretch>
            <a:fillRect/>
          </a:stretch>
        </p:blipFill>
        <p:spPr>
          <a:xfrm>
            <a:off x="4877410" y="0"/>
            <a:ext cx="4266590" cy="51435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5861" y="147465"/>
            <a:ext cx="3869688" cy="4848570"/>
          </a:xfrm>
          <a:prstGeom prst="rect">
            <a:avLst/>
          </a:prstGeom>
        </p:spPr>
      </p:pic>
    </p:spTree>
    <p:extLst>
      <p:ext uri="{BB962C8B-B14F-4D97-AF65-F5344CB8AC3E}">
        <p14:creationId xmlns:p14="http://schemas.microsoft.com/office/powerpoint/2010/main" val="4103309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24B0FF5B-5857-4DD2-8316-525F7AB76D4C}"/>
              </a:ext>
            </a:extLst>
          </p:cNvPr>
          <p:cNvGrpSpPr/>
          <p:nvPr/>
        </p:nvGrpSpPr>
        <p:grpSpPr>
          <a:xfrm flipH="1">
            <a:off x="0" y="1902270"/>
            <a:ext cx="5656368" cy="1253726"/>
            <a:chOff x="2175706" y="1502815"/>
            <a:chExt cx="6983727" cy="1711842"/>
          </a:xfrm>
        </p:grpSpPr>
        <p:sp>
          <p:nvSpPr>
            <p:cNvPr id="7" name="Rectangle 6">
              <a:extLst>
                <a:ext uri="{FF2B5EF4-FFF2-40B4-BE49-F238E27FC236}">
                  <a16:creationId xmlns="" xmlns:a16="http://schemas.microsoft.com/office/drawing/2014/main" id="{2FD24A37-A04F-4CF8-80D7-1D65CB9073FD}"/>
                </a:ext>
              </a:extLst>
            </p:cNvPr>
            <p:cNvSpPr/>
            <p:nvPr/>
          </p:nvSpPr>
          <p:spPr>
            <a:xfrm>
              <a:off x="2175706" y="1502815"/>
              <a:ext cx="6983727" cy="1711842"/>
            </a:xfrm>
            <a:prstGeom prst="rect">
              <a:avLst/>
            </a:prstGeom>
            <a:solidFill>
              <a:srgbClr val="31B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 xmlns:a16="http://schemas.microsoft.com/office/drawing/2014/main" id="{AE50E034-FB76-415F-B18C-807D285EA85C}"/>
                </a:ext>
              </a:extLst>
            </p:cNvPr>
            <p:cNvSpPr/>
            <p:nvPr/>
          </p:nvSpPr>
          <p:spPr>
            <a:xfrm>
              <a:off x="2175706" y="1502815"/>
              <a:ext cx="168406" cy="171184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40000"/>
                    <a:lumOff val="60000"/>
                  </a:schemeClr>
                </a:solidFill>
              </a:endParaRPr>
            </a:p>
          </p:txBody>
        </p:sp>
      </p:grpSp>
      <p:sp>
        <p:nvSpPr>
          <p:cNvPr id="9" name="TextBox 8">
            <a:extLst>
              <a:ext uri="{FF2B5EF4-FFF2-40B4-BE49-F238E27FC236}">
                <a16:creationId xmlns="" xmlns:a16="http://schemas.microsoft.com/office/drawing/2014/main" id="{948A2979-A456-4286-B8FC-8FF4C0C58EFD}"/>
              </a:ext>
            </a:extLst>
          </p:cNvPr>
          <p:cNvSpPr txBox="1"/>
          <p:nvPr/>
        </p:nvSpPr>
        <p:spPr>
          <a:xfrm>
            <a:off x="902810" y="2144412"/>
            <a:ext cx="6344093" cy="769441"/>
          </a:xfrm>
          <a:prstGeom prst="rect">
            <a:avLst/>
          </a:prstGeom>
          <a:noFill/>
        </p:spPr>
        <p:txBody>
          <a:bodyPr wrap="square" rtlCol="0" anchor="ctr">
            <a:spAutoFit/>
          </a:bodyPr>
          <a:lstStyle/>
          <a:p>
            <a:r>
              <a:rPr lang="en-US" altLang="ko-KR" sz="4400" dirty="0" err="1" smtClean="0">
                <a:solidFill>
                  <a:schemeClr val="bg1"/>
                </a:solidFill>
                <a:cs typeface="Arial" pitchFamily="34" charset="0"/>
              </a:rPr>
              <a:t>Problématique</a:t>
            </a:r>
            <a:endParaRPr lang="ko-KR" altLang="en-US" sz="4400" dirty="0">
              <a:solidFill>
                <a:schemeClr val="bg1"/>
              </a:solidFill>
              <a:cs typeface="Arial"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42605" y="1023380"/>
            <a:ext cx="2901395" cy="4120120"/>
          </a:xfrm>
          <a:prstGeom prst="rect">
            <a:avLst/>
          </a:prstGeom>
        </p:spPr>
      </p:pic>
    </p:spTree>
    <p:extLst>
      <p:ext uri="{BB962C8B-B14F-4D97-AF65-F5344CB8AC3E}">
        <p14:creationId xmlns:p14="http://schemas.microsoft.com/office/powerpoint/2010/main" val="65351875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Google Shape;135;p27"/>
          <p:cNvSpPr txBox="1">
            <a:spLocks/>
          </p:cNvSpPr>
          <p:nvPr/>
        </p:nvSpPr>
        <p:spPr>
          <a:xfrm>
            <a:off x="382614" y="198123"/>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4400" dirty="0">
                <a:solidFill>
                  <a:schemeClr val="tx1">
                    <a:lumMod val="50000"/>
                    <a:lumOff val="50000"/>
                  </a:schemeClr>
                </a:solidFill>
                <a:latin typeface="Arial" panose="020B0604020202020204" pitchFamily="34" charset="0"/>
                <a:cs typeface="Arial" panose="020B0604020202020204" pitchFamily="34" charset="0"/>
              </a:rPr>
              <a:t>Problématique </a:t>
            </a:r>
            <a:r>
              <a:rPr lang="fr-FR" sz="2000" b="1" i="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Rockwell Extra Bold" panose="02060903040505020403" pitchFamily="18" charset="0"/>
              </a:rPr>
              <a:t> </a:t>
            </a:r>
            <a:r>
              <a:rPr lang="fr-FR" sz="2000" i="1" dirty="0" smtClean="0">
                <a:solidFill>
                  <a:schemeClr val="accent6">
                    <a:lumMod val="75000"/>
                  </a:schemeClr>
                </a:solidFill>
                <a:latin typeface="Rockwell Extra Bold" panose="02060903040505020403" pitchFamily="18" charset="0"/>
              </a:rPr>
              <a:t> </a:t>
            </a:r>
            <a:endParaRPr lang="fr-FR" sz="2000" i="1" dirty="0" smtClean="0">
              <a:solidFill>
                <a:schemeClr val="accent6">
                  <a:lumMod val="75000"/>
                </a:schemeClr>
              </a:solidFill>
              <a:latin typeface="Arial Black" panose="020B0A04020102020204" pitchFamily="34" charset="0"/>
            </a:endParaRPr>
          </a:p>
        </p:txBody>
      </p:sp>
      <p:sp>
        <p:nvSpPr>
          <p:cNvPr id="2" name="Slide Number Placeholder 1"/>
          <p:cNvSpPr>
            <a:spLocks noGrp="1"/>
          </p:cNvSpPr>
          <p:nvPr>
            <p:ph type="sldNum" sz="quarter" idx="12"/>
          </p:nvPr>
        </p:nvSpPr>
        <p:spPr>
          <a:xfrm>
            <a:off x="360000" y="4680000"/>
            <a:ext cx="299225" cy="335030"/>
          </a:xfrm>
        </p:spPr>
        <p:txBody>
          <a:bodyPr/>
          <a:lstStyle/>
          <a:p>
            <a:r>
              <a:rPr lang="en-US" sz="1600" b="1" dirty="0">
                <a:solidFill>
                  <a:schemeClr val="tx1"/>
                </a:solidFill>
              </a:rPr>
              <a:t>2</a:t>
            </a:r>
          </a:p>
        </p:txBody>
      </p:sp>
      <p:sp>
        <p:nvSpPr>
          <p:cNvPr id="4" name="TextBox 3"/>
          <p:cNvSpPr txBox="1"/>
          <p:nvPr/>
        </p:nvSpPr>
        <p:spPr>
          <a:xfrm>
            <a:off x="382614" y="1056550"/>
            <a:ext cx="6938075" cy="3093154"/>
          </a:xfrm>
          <a:prstGeom prst="rect">
            <a:avLst/>
          </a:prstGeom>
          <a:noFill/>
        </p:spPr>
        <p:txBody>
          <a:bodyPr wrap="square" rtlCol="0">
            <a:spAutoFit/>
          </a:bodyPr>
          <a:lstStyle/>
          <a:p>
            <a:pPr algn="just">
              <a:lnSpc>
                <a:spcPct val="150000"/>
              </a:lnSpc>
            </a:pPr>
            <a:r>
              <a:rPr lang="fr-FR" sz="1600" dirty="0">
                <a:latin typeface="Arial" panose="020B0604020202020204" pitchFamily="34" charset="0"/>
                <a:cs typeface="Arial" panose="020B0604020202020204" pitchFamily="34" charset="0"/>
              </a:rPr>
              <a:t>D’après l’association de la prévention routière, les facteurs humains sont responsables de plus de 90% des accidents. </a:t>
            </a:r>
          </a:p>
          <a:p>
            <a:pPr algn="just">
              <a:lnSpc>
                <a:spcPct val="150000"/>
              </a:lnSpc>
            </a:pPr>
            <a:r>
              <a:rPr lang="fr-FR" sz="1600" dirty="0">
                <a:latin typeface="Arial" panose="020B0604020202020204" pitchFamily="34" charset="0"/>
                <a:cs typeface="Arial" panose="020B0604020202020204" pitchFamily="34" charset="0"/>
              </a:rPr>
              <a:t>Ainsi les constructeurs automobiles pensent à des voitures autonomes, en mettant à </a:t>
            </a:r>
            <a:r>
              <a:rPr lang="fr-FR" sz="1600" dirty="0" smtClean="0">
                <a:latin typeface="Arial" panose="020B0604020202020204" pitchFamily="34" charset="0"/>
                <a:cs typeface="Arial" panose="020B0604020202020204" pitchFamily="34" charset="0"/>
              </a:rPr>
              <a:t>profit de l’IA </a:t>
            </a:r>
            <a:r>
              <a:rPr lang="fr-FR" sz="1600" dirty="0">
                <a:latin typeface="Arial" panose="020B0604020202020204" pitchFamily="34" charset="0"/>
                <a:cs typeface="Arial" panose="020B0604020202020204" pitchFamily="34" charset="0"/>
              </a:rPr>
              <a:t>pour : </a:t>
            </a:r>
          </a:p>
          <a:p>
            <a:pPr marL="285750" indent="-285750" algn="just">
              <a:lnSpc>
                <a:spcPct val="150000"/>
              </a:lnSpc>
              <a:buFont typeface="Wingdings" panose="05000000000000000000" pitchFamily="2" charset="2"/>
              <a:buChar char="ü"/>
            </a:pPr>
            <a:r>
              <a:rPr lang="fr-FR" sz="1600" dirty="0">
                <a:latin typeface="Arial" panose="020B0604020202020204" pitchFamily="34" charset="0"/>
                <a:cs typeface="Arial" panose="020B0604020202020204" pitchFamily="34" charset="0"/>
              </a:rPr>
              <a:t>Limiter les nombres d'accidents routiers</a:t>
            </a:r>
          </a:p>
          <a:p>
            <a:pPr marL="285750" indent="-285750" algn="just">
              <a:lnSpc>
                <a:spcPct val="150000"/>
              </a:lnSpc>
              <a:buFont typeface="Wingdings" panose="05000000000000000000" pitchFamily="2" charset="2"/>
              <a:buChar char="ü"/>
            </a:pPr>
            <a:r>
              <a:rPr lang="fr-FR" sz="1600" dirty="0">
                <a:latin typeface="Arial" panose="020B0604020202020204" pitchFamily="34" charset="0"/>
                <a:cs typeface="Arial" panose="020B0604020202020204" pitchFamily="34" charset="0"/>
              </a:rPr>
              <a:t>R</a:t>
            </a:r>
            <a:r>
              <a:rPr lang="fr-FR" sz="1600" dirty="0" smtClean="0">
                <a:latin typeface="Arial" panose="020B0604020202020204" pitchFamily="34" charset="0"/>
                <a:cs typeface="Arial" panose="020B0604020202020204" pitchFamily="34" charset="0"/>
              </a:rPr>
              <a:t>éduire le </a:t>
            </a:r>
            <a:r>
              <a:rPr lang="fr-FR" sz="1600" dirty="0">
                <a:latin typeface="Arial" panose="020B0604020202020204" pitchFamily="34" charset="0"/>
                <a:cs typeface="Arial" panose="020B0604020202020204" pitchFamily="34" charset="0"/>
              </a:rPr>
              <a:t>problème de l’embouteillage </a:t>
            </a:r>
          </a:p>
          <a:p>
            <a:pPr marL="285750" indent="-285750" algn="just">
              <a:lnSpc>
                <a:spcPct val="150000"/>
              </a:lnSpc>
              <a:buFont typeface="Wingdings" panose="05000000000000000000" pitchFamily="2" charset="2"/>
              <a:buChar char="ü"/>
            </a:pPr>
            <a:r>
              <a:rPr lang="fr-FR" sz="1600" dirty="0" smtClean="0">
                <a:latin typeface="Arial" panose="020B0604020202020204" pitchFamily="34" charset="0"/>
                <a:cs typeface="Arial" panose="020B0604020202020204" pitchFamily="34" charset="0"/>
              </a:rPr>
              <a:t>Donner </a:t>
            </a:r>
            <a:r>
              <a:rPr lang="fr-FR" sz="1600" dirty="0">
                <a:latin typeface="Arial" panose="020B0604020202020204" pitchFamily="34" charset="0"/>
                <a:cs typeface="Arial" panose="020B0604020202020204" pitchFamily="34" charset="0"/>
              </a:rPr>
              <a:t>des informations relatives à l'usage de la route</a:t>
            </a:r>
          </a:p>
          <a:p>
            <a:pPr algn="just">
              <a:lnSpc>
                <a:spcPct val="150000"/>
              </a:lnSpc>
            </a:pPr>
            <a:endParaRPr lang="fr-FR"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488230" y="2478020"/>
            <a:ext cx="4009052" cy="2665480"/>
          </a:xfrm>
          <a:prstGeom prst="rect">
            <a:avLst/>
          </a:prstGeom>
        </p:spPr>
      </p:pic>
    </p:spTree>
    <p:extLst>
      <p:ext uri="{BB962C8B-B14F-4D97-AF65-F5344CB8AC3E}">
        <p14:creationId xmlns:p14="http://schemas.microsoft.com/office/powerpoint/2010/main" val="6626508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24B0FF5B-5857-4DD2-8316-525F7AB76D4C}"/>
              </a:ext>
            </a:extLst>
          </p:cNvPr>
          <p:cNvGrpSpPr/>
          <p:nvPr/>
        </p:nvGrpSpPr>
        <p:grpSpPr>
          <a:xfrm>
            <a:off x="3503065" y="1960930"/>
            <a:ext cx="5656368" cy="1253726"/>
            <a:chOff x="2175706" y="1502815"/>
            <a:chExt cx="6983727" cy="1711842"/>
          </a:xfrm>
        </p:grpSpPr>
        <p:sp>
          <p:nvSpPr>
            <p:cNvPr id="7" name="Rectangle 6">
              <a:extLst>
                <a:ext uri="{FF2B5EF4-FFF2-40B4-BE49-F238E27FC236}">
                  <a16:creationId xmlns="" xmlns:a16="http://schemas.microsoft.com/office/drawing/2014/main" id="{2FD24A37-A04F-4CF8-80D7-1D65CB9073FD}"/>
                </a:ext>
              </a:extLst>
            </p:cNvPr>
            <p:cNvSpPr/>
            <p:nvPr/>
          </p:nvSpPr>
          <p:spPr>
            <a:xfrm>
              <a:off x="2175706" y="1502815"/>
              <a:ext cx="6983727" cy="1711842"/>
            </a:xfrm>
            <a:prstGeom prst="rect">
              <a:avLst/>
            </a:prstGeom>
            <a:solidFill>
              <a:srgbClr val="31B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 xmlns:a16="http://schemas.microsoft.com/office/drawing/2014/main" id="{AE50E034-FB76-415F-B18C-807D285EA85C}"/>
                </a:ext>
              </a:extLst>
            </p:cNvPr>
            <p:cNvSpPr/>
            <p:nvPr/>
          </p:nvSpPr>
          <p:spPr>
            <a:xfrm>
              <a:off x="2175706" y="1502815"/>
              <a:ext cx="168406" cy="171184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40000"/>
                    <a:lumOff val="60000"/>
                  </a:schemeClr>
                </a:solidFill>
              </a:endParaRPr>
            </a:p>
          </p:txBody>
        </p:sp>
      </p:grpSp>
      <p:sp>
        <p:nvSpPr>
          <p:cNvPr id="9" name="TextBox 8">
            <a:extLst>
              <a:ext uri="{FF2B5EF4-FFF2-40B4-BE49-F238E27FC236}">
                <a16:creationId xmlns="" xmlns:a16="http://schemas.microsoft.com/office/drawing/2014/main" id="{948A2979-A456-4286-B8FC-8FF4C0C58EFD}"/>
              </a:ext>
            </a:extLst>
          </p:cNvPr>
          <p:cNvSpPr txBox="1"/>
          <p:nvPr/>
        </p:nvSpPr>
        <p:spPr>
          <a:xfrm>
            <a:off x="4113885" y="2203072"/>
            <a:ext cx="6344093" cy="769441"/>
          </a:xfrm>
          <a:prstGeom prst="rect">
            <a:avLst/>
          </a:prstGeom>
          <a:noFill/>
        </p:spPr>
        <p:txBody>
          <a:bodyPr wrap="square" rtlCol="0" anchor="ctr">
            <a:spAutoFit/>
          </a:bodyPr>
          <a:lstStyle/>
          <a:p>
            <a:r>
              <a:rPr lang="fr-FR" sz="4400" dirty="0">
                <a:solidFill>
                  <a:schemeClr val="bg1"/>
                </a:solidFill>
                <a:cs typeface="Arial" pitchFamily="34" charset="0"/>
              </a:rPr>
              <a:t>Solution proposé</a:t>
            </a:r>
            <a:endParaRPr lang="ko-KR" altLang="en-US" sz="4400" dirty="0">
              <a:solidFill>
                <a:schemeClr val="bg1"/>
              </a:solidFill>
              <a:cs typeface="Arial"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1181"/>
            <a:ext cx="2901395" cy="4120120"/>
          </a:xfrm>
          <a:prstGeom prst="rect">
            <a:avLst/>
          </a:prstGeom>
        </p:spPr>
      </p:pic>
    </p:spTree>
    <p:extLst>
      <p:ext uri="{BB962C8B-B14F-4D97-AF65-F5344CB8AC3E}">
        <p14:creationId xmlns:p14="http://schemas.microsoft.com/office/powerpoint/2010/main" val="6677017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5;p27"/>
          <p:cNvSpPr txBox="1">
            <a:spLocks/>
          </p:cNvSpPr>
          <p:nvPr/>
        </p:nvSpPr>
        <p:spPr>
          <a:xfrm>
            <a:off x="296260" y="163165"/>
            <a:ext cx="9813640" cy="78836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fr-FR" sz="4400" dirty="0" smtClean="0">
                <a:solidFill>
                  <a:schemeClr val="tx1">
                    <a:lumMod val="50000"/>
                    <a:lumOff val="50000"/>
                  </a:schemeClr>
                </a:solidFill>
                <a:latin typeface="Arial" panose="020B0604020202020204" pitchFamily="34" charset="0"/>
                <a:cs typeface="Arial" panose="020B0604020202020204" pitchFamily="34" charset="0"/>
              </a:rPr>
              <a:t>Solution proposé</a:t>
            </a:r>
            <a:r>
              <a:rPr lang="fr-FR" sz="2000" b="1" i="1" dirty="0" smtClean="0">
                <a:ln w="12700" cmpd="sng">
                  <a:solidFill>
                    <a:schemeClr val="accent4"/>
                  </a:solidFill>
                  <a:prstDash val="solid"/>
                </a:ln>
                <a:solidFill>
                  <a:schemeClr val="accent6">
                    <a:lumMod val="60000"/>
                    <a:lumOff val="40000"/>
                  </a:schemeClr>
                </a:solidFill>
                <a:latin typeface="Rockwell Extra Bold" panose="02060903040505020403" pitchFamily="18" charset="0"/>
              </a:rPr>
              <a:t>  </a:t>
            </a:r>
            <a:r>
              <a:rPr lang="fr-FR" sz="2000" b="1" i="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Rockwell Extra Bold" panose="02060903040505020403" pitchFamily="18" charset="0"/>
              </a:rPr>
              <a:t> </a:t>
            </a:r>
            <a:r>
              <a:rPr lang="fr-FR" sz="2000" i="1" dirty="0" smtClean="0">
                <a:solidFill>
                  <a:schemeClr val="accent6">
                    <a:lumMod val="75000"/>
                  </a:schemeClr>
                </a:solidFill>
                <a:latin typeface="Rockwell Extra Bold" panose="02060903040505020403" pitchFamily="18" charset="0"/>
              </a:rPr>
              <a:t> </a:t>
            </a:r>
            <a:endParaRPr lang="fr-FR" sz="2000" i="1" dirty="0" smtClean="0">
              <a:solidFill>
                <a:schemeClr val="accent6">
                  <a:lumMod val="75000"/>
                </a:schemeClr>
              </a:solidFill>
              <a:latin typeface="Arial Black" panose="020B0A04020102020204" pitchFamily="34" charset="0"/>
            </a:endParaRPr>
          </a:p>
        </p:txBody>
      </p:sp>
      <p:sp>
        <p:nvSpPr>
          <p:cNvPr id="3" name="TextBox 2"/>
          <p:cNvSpPr txBox="1"/>
          <p:nvPr/>
        </p:nvSpPr>
        <p:spPr>
          <a:xfrm>
            <a:off x="406246" y="1350110"/>
            <a:ext cx="4334082" cy="2723823"/>
          </a:xfrm>
          <a:prstGeom prst="rect">
            <a:avLst/>
          </a:prstGeom>
          <a:noFill/>
        </p:spPr>
        <p:txBody>
          <a:bodyPr wrap="square" rtlCol="0">
            <a:spAutoFit/>
          </a:bodyPr>
          <a:lstStyle/>
          <a:p>
            <a:pPr algn="just">
              <a:lnSpc>
                <a:spcPct val="150000"/>
              </a:lnSpc>
            </a:pPr>
            <a:r>
              <a:rPr lang="fr-FR" dirty="0" smtClean="0">
                <a:latin typeface="Arial" panose="020B0604020202020204" pitchFamily="34" charset="0"/>
                <a:cs typeface="Arial" panose="020B0604020202020204" pitchFamily="34" charset="0"/>
              </a:rPr>
              <a:t>Un système intelligent qui va faire la reconnaissance des panneaux routiers  d’une façon :</a:t>
            </a:r>
            <a:endParaRPr lang="fr-FR" dirty="0">
              <a:latin typeface="Arial" panose="020B0604020202020204" pitchFamily="34" charset="0"/>
              <a:cs typeface="Arial" panose="020B0604020202020204" pitchFamily="34" charset="0"/>
            </a:endParaRPr>
          </a:p>
          <a:p>
            <a:pPr marL="285750" indent="-285750" algn="just">
              <a:lnSpc>
                <a:spcPct val="200000"/>
              </a:lnSpc>
              <a:buFont typeface="Wingdings" panose="05000000000000000000" pitchFamily="2" charset="2"/>
              <a:buChar char="ü"/>
            </a:pPr>
            <a:r>
              <a:rPr lang="fr-FR" dirty="0">
                <a:latin typeface="Arial" panose="020B0604020202020204" pitchFamily="34" charset="0"/>
                <a:cs typeface="Arial" panose="020B0604020202020204" pitchFamily="34" charset="0"/>
              </a:rPr>
              <a:t>précis</a:t>
            </a:r>
          </a:p>
          <a:p>
            <a:pPr marL="285750" indent="-285750">
              <a:lnSpc>
                <a:spcPct val="150000"/>
              </a:lnSpc>
              <a:buFont typeface="Wingdings" panose="05000000000000000000" pitchFamily="2" charset="2"/>
              <a:buChar char="ü"/>
            </a:pPr>
            <a:r>
              <a:rPr lang="fr-FR" dirty="0">
                <a:latin typeface="Arial" panose="020B0604020202020204" pitchFamily="34" charset="0"/>
                <a:cs typeface="Arial" panose="020B0604020202020204" pitchFamily="34" charset="0"/>
              </a:rPr>
              <a:t>automatique </a:t>
            </a:r>
          </a:p>
          <a:p>
            <a:pPr marL="285750" indent="-285750">
              <a:lnSpc>
                <a:spcPct val="150000"/>
              </a:lnSpc>
              <a:buFont typeface="Wingdings" panose="05000000000000000000" pitchFamily="2" charset="2"/>
              <a:buChar char="ü"/>
            </a:pPr>
            <a:r>
              <a:rPr lang="fr-FR" dirty="0">
                <a:latin typeface="Arial" panose="020B0604020202020204" pitchFamily="34" charset="0"/>
                <a:cs typeface="Arial" panose="020B0604020202020204" pitchFamily="34" charset="0"/>
              </a:rPr>
              <a:t>rapide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328" y="0"/>
            <a:ext cx="5119404" cy="4370802"/>
          </a:xfrm>
          <a:prstGeom prst="rect">
            <a:avLst/>
          </a:prstGeom>
        </p:spPr>
      </p:pic>
      <p:sp>
        <p:nvSpPr>
          <p:cNvPr id="4" name="Slide Number Placeholder 3"/>
          <p:cNvSpPr>
            <a:spLocks noGrp="1"/>
          </p:cNvSpPr>
          <p:nvPr>
            <p:ph type="sldNum" sz="quarter" idx="12"/>
          </p:nvPr>
        </p:nvSpPr>
        <p:spPr>
          <a:xfrm>
            <a:off x="8460000" y="4680000"/>
            <a:ext cx="297175" cy="247767"/>
          </a:xfrm>
        </p:spPr>
        <p:txBody>
          <a:bodyPr/>
          <a:lstStyle/>
          <a:p>
            <a:r>
              <a:rPr lang="en-US" sz="1600" b="1" dirty="0">
                <a:solidFill>
                  <a:schemeClr val="tx1"/>
                </a:solidFill>
              </a:rPr>
              <a:t>3</a:t>
            </a:r>
          </a:p>
        </p:txBody>
      </p:sp>
    </p:spTree>
    <p:extLst>
      <p:ext uri="{BB962C8B-B14F-4D97-AF65-F5344CB8AC3E}">
        <p14:creationId xmlns:p14="http://schemas.microsoft.com/office/powerpoint/2010/main" val="33121974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24B0FF5B-5857-4DD2-8316-525F7AB76D4C}"/>
              </a:ext>
            </a:extLst>
          </p:cNvPr>
          <p:cNvGrpSpPr/>
          <p:nvPr/>
        </p:nvGrpSpPr>
        <p:grpSpPr>
          <a:xfrm flipH="1">
            <a:off x="0" y="1902270"/>
            <a:ext cx="5656368" cy="1253726"/>
            <a:chOff x="2175706" y="1502815"/>
            <a:chExt cx="6983727" cy="1711842"/>
          </a:xfrm>
        </p:grpSpPr>
        <p:sp>
          <p:nvSpPr>
            <p:cNvPr id="7" name="Rectangle 6">
              <a:extLst>
                <a:ext uri="{FF2B5EF4-FFF2-40B4-BE49-F238E27FC236}">
                  <a16:creationId xmlns="" xmlns:a16="http://schemas.microsoft.com/office/drawing/2014/main" id="{2FD24A37-A04F-4CF8-80D7-1D65CB9073FD}"/>
                </a:ext>
              </a:extLst>
            </p:cNvPr>
            <p:cNvSpPr/>
            <p:nvPr/>
          </p:nvSpPr>
          <p:spPr>
            <a:xfrm>
              <a:off x="2175706" y="1502815"/>
              <a:ext cx="6983727" cy="1711842"/>
            </a:xfrm>
            <a:prstGeom prst="rect">
              <a:avLst/>
            </a:prstGeom>
            <a:solidFill>
              <a:srgbClr val="31B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 xmlns:a16="http://schemas.microsoft.com/office/drawing/2014/main" id="{AE50E034-FB76-415F-B18C-807D285EA85C}"/>
                </a:ext>
              </a:extLst>
            </p:cNvPr>
            <p:cNvSpPr/>
            <p:nvPr/>
          </p:nvSpPr>
          <p:spPr>
            <a:xfrm>
              <a:off x="2175706" y="1502815"/>
              <a:ext cx="168406" cy="171184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lumMod val="40000"/>
                    <a:lumOff val="60000"/>
                  </a:schemeClr>
                </a:solidFill>
              </a:endParaRPr>
            </a:p>
          </p:txBody>
        </p:sp>
      </p:grpSp>
      <p:sp>
        <p:nvSpPr>
          <p:cNvPr id="9" name="TextBox 8">
            <a:extLst>
              <a:ext uri="{FF2B5EF4-FFF2-40B4-BE49-F238E27FC236}">
                <a16:creationId xmlns="" xmlns:a16="http://schemas.microsoft.com/office/drawing/2014/main" id="{948A2979-A456-4286-B8FC-8FF4C0C58EFD}"/>
              </a:ext>
            </a:extLst>
          </p:cNvPr>
          <p:cNvSpPr txBox="1"/>
          <p:nvPr/>
        </p:nvSpPr>
        <p:spPr>
          <a:xfrm>
            <a:off x="296260" y="2175190"/>
            <a:ext cx="6344093" cy="707886"/>
          </a:xfrm>
          <a:prstGeom prst="rect">
            <a:avLst/>
          </a:prstGeom>
          <a:noFill/>
        </p:spPr>
        <p:txBody>
          <a:bodyPr wrap="square" rtlCol="0" anchor="ctr">
            <a:spAutoFit/>
          </a:bodyPr>
          <a:lstStyle/>
          <a:p>
            <a:r>
              <a:rPr lang="fr-FR" sz="4000" dirty="0">
                <a:solidFill>
                  <a:schemeClr val="bg1"/>
                </a:solidFill>
                <a:cs typeface="Arial" pitchFamily="34" charset="0"/>
              </a:rPr>
              <a:t>Conception du modèle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42605" y="1023380"/>
            <a:ext cx="2901395" cy="4120120"/>
          </a:xfrm>
          <a:prstGeom prst="rect">
            <a:avLst/>
          </a:prstGeom>
        </p:spPr>
      </p:pic>
    </p:spTree>
    <p:extLst>
      <p:ext uri="{BB962C8B-B14F-4D97-AF65-F5344CB8AC3E}">
        <p14:creationId xmlns:p14="http://schemas.microsoft.com/office/powerpoint/2010/main" val="62850986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1850</Words>
  <Application>Microsoft Office PowerPoint</Application>
  <PresentationFormat>On-screen Show (16:9)</PresentationFormat>
  <Paragraphs>261</Paragraphs>
  <Slides>28</Slides>
  <Notes>26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맑은 고딕</vt:lpstr>
      <vt:lpstr>Arial</vt:lpstr>
      <vt:lpstr>Arial Black</vt:lpstr>
      <vt:lpstr>Calibri</vt:lpstr>
      <vt:lpstr>Calibri Light</vt:lpstr>
      <vt:lpstr>Cambria Math</vt:lpstr>
      <vt:lpstr>Century Gothic</vt:lpstr>
      <vt:lpstr>Rockwell Extra 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2022-07-01T23:28:55Z</dcterms:modified>
</cp:coreProperties>
</file>